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3556000" cy="7556500"/>
  <p:notesSz cx="6858000" cy="9144000"/>
  <p:embeddedFontLst>
    <p:embeddedFont>
      <p:font typeface="Jua" panose="020B0604020202020204" charset="-127"/>
      <p:regular r:id="rId4"/>
    </p:embeddedFont>
    <p:embeddedFont>
      <p:font typeface="Th Sarabun New" panose="020B0500040200020003" pitchFamily="34" charset="-34"/>
      <p:regular r:id="rId5"/>
      <p:bold r:id="rId6"/>
      <p:italic r:id="rId7"/>
      <p:boldItalic r:id="rId8"/>
    </p:embeddedFont>
    <p:embeddedFont>
      <p:font typeface="Th Sarabun New Bold" panose="020B0500040200020003" pitchFamily="34" charset="-34"/>
      <p:regular r:id="rId9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2" d="100"/>
          <a:sy n="92" d="100"/>
        </p:scale>
        <p:origin x="399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9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B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4000" y="1187133"/>
            <a:ext cx="2805363" cy="286355"/>
            <a:chOff x="0" y="0"/>
            <a:chExt cx="2513447" cy="2565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3447" cy="256558"/>
            </a:xfrm>
            <a:custGeom>
              <a:avLst/>
              <a:gdLst/>
              <a:ahLst/>
              <a:cxnLst/>
              <a:rect l="l" t="t" r="r" b="b"/>
              <a:pathLst>
                <a:path w="2513447" h="256558">
                  <a:moveTo>
                    <a:pt x="16558" y="0"/>
                  </a:moveTo>
                  <a:lnTo>
                    <a:pt x="2496889" y="0"/>
                  </a:lnTo>
                  <a:cubicBezTo>
                    <a:pt x="2506034" y="0"/>
                    <a:pt x="2513447" y="7413"/>
                    <a:pt x="2513447" y="16558"/>
                  </a:cubicBezTo>
                  <a:lnTo>
                    <a:pt x="2513447" y="240000"/>
                  </a:lnTo>
                  <a:cubicBezTo>
                    <a:pt x="2513447" y="244392"/>
                    <a:pt x="2511703" y="248603"/>
                    <a:pt x="2508598" y="251708"/>
                  </a:cubicBezTo>
                  <a:cubicBezTo>
                    <a:pt x="2505492" y="254814"/>
                    <a:pt x="2501281" y="256558"/>
                    <a:pt x="2496889" y="256558"/>
                  </a:cubicBezTo>
                  <a:lnTo>
                    <a:pt x="16558" y="256558"/>
                  </a:lnTo>
                  <a:cubicBezTo>
                    <a:pt x="7413" y="256558"/>
                    <a:pt x="0" y="249145"/>
                    <a:pt x="0" y="240000"/>
                  </a:cubicBezTo>
                  <a:lnTo>
                    <a:pt x="0" y="16558"/>
                  </a:lnTo>
                  <a:cubicBezTo>
                    <a:pt x="0" y="7413"/>
                    <a:pt x="7413" y="0"/>
                    <a:pt x="16558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2513447" cy="275608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4944773"/>
            <a:ext cx="3559816" cy="807485"/>
          </a:xfrm>
          <a:custGeom>
            <a:avLst/>
            <a:gdLst/>
            <a:ahLst/>
            <a:cxnLst/>
            <a:rect l="l" t="t" r="r" b="b"/>
            <a:pathLst>
              <a:path w="3559816" h="807485">
                <a:moveTo>
                  <a:pt x="0" y="0"/>
                </a:moveTo>
                <a:lnTo>
                  <a:pt x="3559816" y="0"/>
                </a:lnTo>
                <a:lnTo>
                  <a:pt x="3559816" y="807485"/>
                </a:lnTo>
                <a:lnTo>
                  <a:pt x="0" y="8074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95" r="-12712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6" name="Group 6"/>
          <p:cNvGrpSpPr/>
          <p:nvPr/>
        </p:nvGrpSpPr>
        <p:grpSpPr>
          <a:xfrm>
            <a:off x="144000" y="2982592"/>
            <a:ext cx="3285868" cy="750796"/>
            <a:chOff x="0" y="0"/>
            <a:chExt cx="2943952" cy="6726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943952" cy="672670"/>
            </a:xfrm>
            <a:custGeom>
              <a:avLst/>
              <a:gdLst/>
              <a:ahLst/>
              <a:cxnLst/>
              <a:rect l="l" t="t" r="r" b="b"/>
              <a:pathLst>
                <a:path w="2943952" h="672670">
                  <a:moveTo>
                    <a:pt x="14137" y="0"/>
                  </a:moveTo>
                  <a:lnTo>
                    <a:pt x="2929815" y="0"/>
                  </a:lnTo>
                  <a:cubicBezTo>
                    <a:pt x="2933565" y="0"/>
                    <a:pt x="2937160" y="1489"/>
                    <a:pt x="2939811" y="4141"/>
                  </a:cubicBezTo>
                  <a:cubicBezTo>
                    <a:pt x="2942463" y="6792"/>
                    <a:pt x="2943952" y="10387"/>
                    <a:pt x="2943952" y="14137"/>
                  </a:cubicBezTo>
                  <a:lnTo>
                    <a:pt x="2943952" y="658534"/>
                  </a:lnTo>
                  <a:cubicBezTo>
                    <a:pt x="2943952" y="666341"/>
                    <a:pt x="2937623" y="672670"/>
                    <a:pt x="2929815" y="672670"/>
                  </a:cubicBezTo>
                  <a:lnTo>
                    <a:pt x="14137" y="672670"/>
                  </a:lnTo>
                  <a:cubicBezTo>
                    <a:pt x="6329" y="672670"/>
                    <a:pt x="0" y="666341"/>
                    <a:pt x="0" y="658534"/>
                  </a:cubicBezTo>
                  <a:lnTo>
                    <a:pt x="0" y="14137"/>
                  </a:lnTo>
                  <a:cubicBezTo>
                    <a:pt x="0" y="6329"/>
                    <a:pt x="6329" y="0"/>
                    <a:pt x="14137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943952" cy="691720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0" y="4440685"/>
            <a:ext cx="3535885" cy="2814638"/>
          </a:xfrm>
          <a:custGeom>
            <a:avLst/>
            <a:gdLst/>
            <a:ahLst/>
            <a:cxnLst/>
            <a:rect l="l" t="t" r="r" b="b"/>
            <a:pathLst>
              <a:path w="3535885" h="2814638">
                <a:moveTo>
                  <a:pt x="0" y="0"/>
                </a:moveTo>
                <a:lnTo>
                  <a:pt x="3535885" y="0"/>
                </a:lnTo>
                <a:lnTo>
                  <a:pt x="3535885" y="2814638"/>
                </a:lnTo>
                <a:lnTo>
                  <a:pt x="0" y="28146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" r="-12117" b="-17419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>
            <a:off x="1828080" y="-97156"/>
            <a:ext cx="1531981" cy="745920"/>
          </a:xfrm>
          <a:custGeom>
            <a:avLst/>
            <a:gdLst/>
            <a:ahLst/>
            <a:cxnLst/>
            <a:rect l="l" t="t" r="r" b="b"/>
            <a:pathLst>
              <a:path w="2419200" h="745920">
                <a:moveTo>
                  <a:pt x="0" y="0"/>
                </a:moveTo>
                <a:lnTo>
                  <a:pt x="2419200" y="0"/>
                </a:lnTo>
                <a:lnTo>
                  <a:pt x="2419200" y="745920"/>
                </a:lnTo>
                <a:lnTo>
                  <a:pt x="0" y="7459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11" name="Group 11"/>
          <p:cNvGrpSpPr/>
          <p:nvPr/>
        </p:nvGrpSpPr>
        <p:grpSpPr>
          <a:xfrm>
            <a:off x="144000" y="2319060"/>
            <a:ext cx="3285868" cy="644481"/>
            <a:chOff x="0" y="0"/>
            <a:chExt cx="2943952" cy="57741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943952" cy="577419"/>
            </a:xfrm>
            <a:custGeom>
              <a:avLst/>
              <a:gdLst/>
              <a:ahLst/>
              <a:cxnLst/>
              <a:rect l="l" t="t" r="r" b="b"/>
              <a:pathLst>
                <a:path w="2943952" h="577419">
                  <a:moveTo>
                    <a:pt x="14137" y="0"/>
                  </a:moveTo>
                  <a:lnTo>
                    <a:pt x="2929815" y="0"/>
                  </a:lnTo>
                  <a:cubicBezTo>
                    <a:pt x="2933565" y="0"/>
                    <a:pt x="2937160" y="1489"/>
                    <a:pt x="2939811" y="4141"/>
                  </a:cubicBezTo>
                  <a:cubicBezTo>
                    <a:pt x="2942463" y="6792"/>
                    <a:pt x="2943952" y="10387"/>
                    <a:pt x="2943952" y="14137"/>
                  </a:cubicBezTo>
                  <a:lnTo>
                    <a:pt x="2943952" y="563282"/>
                  </a:lnTo>
                  <a:cubicBezTo>
                    <a:pt x="2943952" y="571090"/>
                    <a:pt x="2937623" y="577419"/>
                    <a:pt x="2929815" y="577419"/>
                  </a:cubicBezTo>
                  <a:lnTo>
                    <a:pt x="14137" y="577419"/>
                  </a:lnTo>
                  <a:cubicBezTo>
                    <a:pt x="6329" y="577419"/>
                    <a:pt x="0" y="571090"/>
                    <a:pt x="0" y="563282"/>
                  </a:cubicBezTo>
                  <a:lnTo>
                    <a:pt x="0" y="14137"/>
                  </a:lnTo>
                  <a:cubicBezTo>
                    <a:pt x="0" y="6329"/>
                    <a:pt x="6329" y="0"/>
                    <a:pt x="14137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2943952" cy="596469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2536055" y="4331079"/>
            <a:ext cx="1023761" cy="1856277"/>
          </a:xfrm>
          <a:custGeom>
            <a:avLst/>
            <a:gdLst/>
            <a:ahLst/>
            <a:cxnLst/>
            <a:rect l="l" t="t" r="r" b="b"/>
            <a:pathLst>
              <a:path w="1023761" h="1856277">
                <a:moveTo>
                  <a:pt x="0" y="0"/>
                </a:moveTo>
                <a:lnTo>
                  <a:pt x="1023761" y="0"/>
                </a:lnTo>
                <a:lnTo>
                  <a:pt x="1023761" y="1856276"/>
                </a:lnTo>
                <a:lnTo>
                  <a:pt x="0" y="18562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6270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5" name="Freeform 15"/>
          <p:cNvSpPr/>
          <p:nvPr/>
        </p:nvSpPr>
        <p:spPr>
          <a:xfrm>
            <a:off x="2951962" y="6011950"/>
            <a:ext cx="440658" cy="1331615"/>
          </a:xfrm>
          <a:custGeom>
            <a:avLst/>
            <a:gdLst/>
            <a:ahLst/>
            <a:cxnLst/>
            <a:rect l="l" t="t" r="r" b="b"/>
            <a:pathLst>
              <a:path w="440658" h="1331615">
                <a:moveTo>
                  <a:pt x="0" y="0"/>
                </a:moveTo>
                <a:lnTo>
                  <a:pt x="440658" y="0"/>
                </a:lnTo>
                <a:lnTo>
                  <a:pt x="440658" y="1331615"/>
                </a:lnTo>
                <a:lnTo>
                  <a:pt x="0" y="13316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6" name="Freeform 16"/>
          <p:cNvSpPr/>
          <p:nvPr/>
        </p:nvSpPr>
        <p:spPr>
          <a:xfrm flipH="1">
            <a:off x="2623095" y="6339755"/>
            <a:ext cx="511842" cy="953668"/>
          </a:xfrm>
          <a:custGeom>
            <a:avLst/>
            <a:gdLst/>
            <a:ahLst/>
            <a:cxnLst/>
            <a:rect l="l" t="t" r="r" b="b"/>
            <a:pathLst>
              <a:path w="511842" h="953668">
                <a:moveTo>
                  <a:pt x="511842" y="0"/>
                </a:moveTo>
                <a:lnTo>
                  <a:pt x="0" y="0"/>
                </a:lnTo>
                <a:lnTo>
                  <a:pt x="0" y="953668"/>
                </a:lnTo>
                <a:lnTo>
                  <a:pt x="511842" y="953668"/>
                </a:lnTo>
                <a:lnTo>
                  <a:pt x="511842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7" name="Freeform 17"/>
          <p:cNvSpPr/>
          <p:nvPr/>
        </p:nvSpPr>
        <p:spPr>
          <a:xfrm>
            <a:off x="498237" y="4735794"/>
            <a:ext cx="1242960" cy="733968"/>
          </a:xfrm>
          <a:custGeom>
            <a:avLst/>
            <a:gdLst/>
            <a:ahLst/>
            <a:cxnLst/>
            <a:rect l="l" t="t" r="r" b="b"/>
            <a:pathLst>
              <a:path w="1242960" h="733968">
                <a:moveTo>
                  <a:pt x="0" y="0"/>
                </a:moveTo>
                <a:lnTo>
                  <a:pt x="1242960" y="0"/>
                </a:lnTo>
                <a:lnTo>
                  <a:pt x="1242960" y="733968"/>
                </a:lnTo>
                <a:lnTo>
                  <a:pt x="0" y="7339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8" name="Freeform 18"/>
          <p:cNvSpPr/>
          <p:nvPr/>
        </p:nvSpPr>
        <p:spPr>
          <a:xfrm>
            <a:off x="52523" y="45592"/>
            <a:ext cx="1115877" cy="540677"/>
          </a:xfrm>
          <a:custGeom>
            <a:avLst/>
            <a:gdLst/>
            <a:ahLst/>
            <a:cxnLst/>
            <a:rect l="l" t="t" r="r" b="b"/>
            <a:pathLst>
              <a:path w="2419200" h="745920">
                <a:moveTo>
                  <a:pt x="0" y="0"/>
                </a:moveTo>
                <a:lnTo>
                  <a:pt x="2419200" y="0"/>
                </a:lnTo>
                <a:lnTo>
                  <a:pt x="2419200" y="745920"/>
                </a:lnTo>
                <a:lnTo>
                  <a:pt x="0" y="7459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9" name="Freeform 19"/>
          <p:cNvSpPr/>
          <p:nvPr/>
        </p:nvSpPr>
        <p:spPr>
          <a:xfrm>
            <a:off x="364991" y="120650"/>
            <a:ext cx="574809" cy="517608"/>
          </a:xfrm>
          <a:custGeom>
            <a:avLst/>
            <a:gdLst/>
            <a:ahLst/>
            <a:cxnLst/>
            <a:rect l="l" t="t" r="r" b="b"/>
            <a:pathLst>
              <a:path w="445094" h="400801">
                <a:moveTo>
                  <a:pt x="0" y="0"/>
                </a:moveTo>
                <a:lnTo>
                  <a:pt x="445094" y="0"/>
                </a:lnTo>
                <a:lnTo>
                  <a:pt x="445094" y="400801"/>
                </a:lnTo>
                <a:lnTo>
                  <a:pt x="0" y="4008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0" name="Freeform 20"/>
          <p:cNvSpPr/>
          <p:nvPr/>
        </p:nvSpPr>
        <p:spPr>
          <a:xfrm>
            <a:off x="101600" y="150268"/>
            <a:ext cx="326073" cy="456503"/>
          </a:xfrm>
          <a:custGeom>
            <a:avLst/>
            <a:gdLst/>
            <a:ahLst/>
            <a:cxnLst/>
            <a:rect l="l" t="t" r="r" b="b"/>
            <a:pathLst>
              <a:path w="225904" h="316266">
                <a:moveTo>
                  <a:pt x="0" y="0"/>
                </a:moveTo>
                <a:lnTo>
                  <a:pt x="225904" y="0"/>
                </a:lnTo>
                <a:lnTo>
                  <a:pt x="225904" y="316265"/>
                </a:lnTo>
                <a:lnTo>
                  <a:pt x="0" y="3162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21" name="Group 21"/>
          <p:cNvGrpSpPr/>
          <p:nvPr/>
        </p:nvGrpSpPr>
        <p:grpSpPr>
          <a:xfrm>
            <a:off x="144000" y="1511588"/>
            <a:ext cx="3285868" cy="788422"/>
            <a:chOff x="0" y="0"/>
            <a:chExt cx="2943952" cy="70638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943952" cy="706382"/>
            </a:xfrm>
            <a:custGeom>
              <a:avLst/>
              <a:gdLst/>
              <a:ahLst/>
              <a:cxnLst/>
              <a:rect l="l" t="t" r="r" b="b"/>
              <a:pathLst>
                <a:path w="2943952" h="706382">
                  <a:moveTo>
                    <a:pt x="14137" y="0"/>
                  </a:moveTo>
                  <a:lnTo>
                    <a:pt x="2929815" y="0"/>
                  </a:lnTo>
                  <a:cubicBezTo>
                    <a:pt x="2933565" y="0"/>
                    <a:pt x="2937160" y="1489"/>
                    <a:pt x="2939811" y="4141"/>
                  </a:cubicBezTo>
                  <a:cubicBezTo>
                    <a:pt x="2942463" y="6792"/>
                    <a:pt x="2943952" y="10387"/>
                    <a:pt x="2943952" y="14137"/>
                  </a:cubicBezTo>
                  <a:lnTo>
                    <a:pt x="2943952" y="692245"/>
                  </a:lnTo>
                  <a:cubicBezTo>
                    <a:pt x="2943952" y="700052"/>
                    <a:pt x="2937623" y="706382"/>
                    <a:pt x="2929815" y="706382"/>
                  </a:cubicBezTo>
                  <a:lnTo>
                    <a:pt x="14137" y="706382"/>
                  </a:lnTo>
                  <a:cubicBezTo>
                    <a:pt x="6329" y="706382"/>
                    <a:pt x="0" y="700052"/>
                    <a:pt x="0" y="692245"/>
                  </a:cubicBezTo>
                  <a:lnTo>
                    <a:pt x="0" y="14137"/>
                  </a:lnTo>
                  <a:cubicBezTo>
                    <a:pt x="0" y="6329"/>
                    <a:pt x="6329" y="0"/>
                    <a:pt x="14137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2943952" cy="725432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94332" y="1665172"/>
            <a:ext cx="3198288" cy="587214"/>
            <a:chOff x="0" y="0"/>
            <a:chExt cx="2865486" cy="52611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865486" cy="526110"/>
            </a:xfrm>
            <a:custGeom>
              <a:avLst/>
              <a:gdLst/>
              <a:ahLst/>
              <a:cxnLst/>
              <a:rect l="l" t="t" r="r" b="b"/>
              <a:pathLst>
                <a:path w="2865486" h="526110">
                  <a:moveTo>
                    <a:pt x="14524" y="0"/>
                  </a:moveTo>
                  <a:lnTo>
                    <a:pt x="2850962" y="0"/>
                  </a:lnTo>
                  <a:cubicBezTo>
                    <a:pt x="2854814" y="0"/>
                    <a:pt x="2858508" y="1530"/>
                    <a:pt x="2861232" y="4254"/>
                  </a:cubicBezTo>
                  <a:cubicBezTo>
                    <a:pt x="2863956" y="6978"/>
                    <a:pt x="2865486" y="10672"/>
                    <a:pt x="2865486" y="14524"/>
                  </a:cubicBezTo>
                  <a:lnTo>
                    <a:pt x="2865486" y="511586"/>
                  </a:lnTo>
                  <a:cubicBezTo>
                    <a:pt x="2865486" y="519608"/>
                    <a:pt x="2858983" y="526110"/>
                    <a:pt x="2850962" y="526110"/>
                  </a:cubicBezTo>
                  <a:lnTo>
                    <a:pt x="14524" y="526110"/>
                  </a:lnTo>
                  <a:cubicBezTo>
                    <a:pt x="10672" y="526110"/>
                    <a:pt x="6978" y="524580"/>
                    <a:pt x="4254" y="521856"/>
                  </a:cubicBezTo>
                  <a:cubicBezTo>
                    <a:pt x="1530" y="519133"/>
                    <a:pt x="0" y="515438"/>
                    <a:pt x="0" y="511586"/>
                  </a:cubicBezTo>
                  <a:lnTo>
                    <a:pt x="0" y="14524"/>
                  </a:lnTo>
                  <a:cubicBezTo>
                    <a:pt x="0" y="6503"/>
                    <a:pt x="6503" y="0"/>
                    <a:pt x="14524" y="0"/>
                  </a:cubicBezTo>
                  <a:close/>
                </a:path>
              </a:pathLst>
            </a:custGeom>
            <a:solidFill>
              <a:srgbClr val="FCF7A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2865486" cy="545160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2827021" y="1615934"/>
            <a:ext cx="658993" cy="684076"/>
          </a:xfrm>
          <a:custGeom>
            <a:avLst/>
            <a:gdLst/>
            <a:ahLst/>
            <a:cxnLst/>
            <a:rect l="l" t="t" r="r" b="b"/>
            <a:pathLst>
              <a:path w="658993" h="684076">
                <a:moveTo>
                  <a:pt x="0" y="0"/>
                </a:moveTo>
                <a:lnTo>
                  <a:pt x="658993" y="0"/>
                </a:lnTo>
                <a:lnTo>
                  <a:pt x="658993" y="684076"/>
                </a:lnTo>
                <a:lnTo>
                  <a:pt x="0" y="6840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28" name="Group 28"/>
          <p:cNvGrpSpPr/>
          <p:nvPr/>
        </p:nvGrpSpPr>
        <p:grpSpPr>
          <a:xfrm>
            <a:off x="149482" y="3767189"/>
            <a:ext cx="3287988" cy="616345"/>
            <a:chOff x="0" y="0"/>
            <a:chExt cx="2945852" cy="552211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945852" cy="552211"/>
            </a:xfrm>
            <a:custGeom>
              <a:avLst/>
              <a:gdLst/>
              <a:ahLst/>
              <a:cxnLst/>
              <a:rect l="l" t="t" r="r" b="b"/>
              <a:pathLst>
                <a:path w="2945852" h="552211">
                  <a:moveTo>
                    <a:pt x="14128" y="0"/>
                  </a:moveTo>
                  <a:lnTo>
                    <a:pt x="2931724" y="0"/>
                  </a:lnTo>
                  <a:cubicBezTo>
                    <a:pt x="2939527" y="0"/>
                    <a:pt x="2945852" y="6325"/>
                    <a:pt x="2945852" y="14128"/>
                  </a:cubicBezTo>
                  <a:lnTo>
                    <a:pt x="2945852" y="538083"/>
                  </a:lnTo>
                  <a:cubicBezTo>
                    <a:pt x="2945852" y="545886"/>
                    <a:pt x="2939527" y="552211"/>
                    <a:pt x="2931724" y="552211"/>
                  </a:cubicBezTo>
                  <a:lnTo>
                    <a:pt x="14128" y="552211"/>
                  </a:lnTo>
                  <a:cubicBezTo>
                    <a:pt x="6325" y="552211"/>
                    <a:pt x="0" y="545886"/>
                    <a:pt x="0" y="538083"/>
                  </a:cubicBezTo>
                  <a:lnTo>
                    <a:pt x="0" y="14128"/>
                  </a:lnTo>
                  <a:cubicBezTo>
                    <a:pt x="0" y="6325"/>
                    <a:pt x="6325" y="0"/>
                    <a:pt x="14128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2945852" cy="571261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2940" y="4421635"/>
            <a:ext cx="3287988" cy="485038"/>
            <a:chOff x="0" y="0"/>
            <a:chExt cx="2945852" cy="43456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945852" cy="434567"/>
            </a:xfrm>
            <a:custGeom>
              <a:avLst/>
              <a:gdLst/>
              <a:ahLst/>
              <a:cxnLst/>
              <a:rect l="l" t="t" r="r" b="b"/>
              <a:pathLst>
                <a:path w="2945852" h="434567">
                  <a:moveTo>
                    <a:pt x="14128" y="0"/>
                  </a:moveTo>
                  <a:lnTo>
                    <a:pt x="2931724" y="0"/>
                  </a:lnTo>
                  <a:cubicBezTo>
                    <a:pt x="2939527" y="0"/>
                    <a:pt x="2945852" y="6325"/>
                    <a:pt x="2945852" y="14128"/>
                  </a:cubicBezTo>
                  <a:lnTo>
                    <a:pt x="2945852" y="420439"/>
                  </a:lnTo>
                  <a:cubicBezTo>
                    <a:pt x="2945852" y="428242"/>
                    <a:pt x="2939527" y="434567"/>
                    <a:pt x="2931724" y="434567"/>
                  </a:cubicBezTo>
                  <a:lnTo>
                    <a:pt x="14128" y="434567"/>
                  </a:lnTo>
                  <a:cubicBezTo>
                    <a:pt x="6325" y="434567"/>
                    <a:pt x="0" y="428242"/>
                    <a:pt x="0" y="420439"/>
                  </a:cubicBezTo>
                  <a:lnTo>
                    <a:pt x="0" y="14128"/>
                  </a:lnTo>
                  <a:cubicBezTo>
                    <a:pt x="0" y="6325"/>
                    <a:pt x="6325" y="0"/>
                    <a:pt x="14128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19050"/>
              <a:ext cx="2945852" cy="453617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79613" y="3819112"/>
            <a:ext cx="650757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กิจกรรมดำเนินงาน :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79613" y="3904837"/>
            <a:ext cx="895937" cy="451983"/>
            <a:chOff x="0" y="0"/>
            <a:chExt cx="802709" cy="40495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02709" cy="404952"/>
            </a:xfrm>
            <a:custGeom>
              <a:avLst/>
              <a:gdLst/>
              <a:ahLst/>
              <a:cxnLst/>
              <a:rect l="l" t="t" r="r" b="b"/>
              <a:pathLst>
                <a:path w="802709" h="404952">
                  <a:moveTo>
                    <a:pt x="51847" y="0"/>
                  </a:moveTo>
                  <a:lnTo>
                    <a:pt x="750862" y="0"/>
                  </a:lnTo>
                  <a:cubicBezTo>
                    <a:pt x="764613" y="0"/>
                    <a:pt x="777801" y="5462"/>
                    <a:pt x="787524" y="15186"/>
                  </a:cubicBezTo>
                  <a:cubicBezTo>
                    <a:pt x="797247" y="24909"/>
                    <a:pt x="802709" y="38096"/>
                    <a:pt x="802709" y="51847"/>
                  </a:cubicBezTo>
                  <a:lnTo>
                    <a:pt x="802709" y="353105"/>
                  </a:lnTo>
                  <a:cubicBezTo>
                    <a:pt x="802709" y="366855"/>
                    <a:pt x="797247" y="380043"/>
                    <a:pt x="787524" y="389766"/>
                  </a:cubicBezTo>
                  <a:cubicBezTo>
                    <a:pt x="777801" y="399489"/>
                    <a:pt x="764613" y="404952"/>
                    <a:pt x="750862" y="404952"/>
                  </a:cubicBezTo>
                  <a:lnTo>
                    <a:pt x="51847" y="404952"/>
                  </a:lnTo>
                  <a:cubicBezTo>
                    <a:pt x="38096" y="404952"/>
                    <a:pt x="24909" y="399489"/>
                    <a:pt x="15186" y="389766"/>
                  </a:cubicBezTo>
                  <a:cubicBezTo>
                    <a:pt x="5462" y="380043"/>
                    <a:pt x="0" y="366855"/>
                    <a:pt x="0" y="353105"/>
                  </a:cubicBezTo>
                  <a:lnTo>
                    <a:pt x="0" y="51847"/>
                  </a:lnTo>
                  <a:cubicBezTo>
                    <a:pt x="0" y="38096"/>
                    <a:pt x="5462" y="24909"/>
                    <a:pt x="15186" y="15186"/>
                  </a:cubicBezTo>
                  <a:cubicBezTo>
                    <a:pt x="24909" y="5462"/>
                    <a:pt x="38096" y="0"/>
                    <a:pt x="51847" y="0"/>
                  </a:cubicBezTo>
                  <a:close/>
                </a:path>
              </a:pathLst>
            </a:custGeom>
            <a:solidFill>
              <a:srgbClr val="FCF7A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802709" cy="424002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76815" y="3904837"/>
            <a:ext cx="976429" cy="451983"/>
            <a:chOff x="0" y="0"/>
            <a:chExt cx="874825" cy="40495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74825" cy="404952"/>
            </a:xfrm>
            <a:custGeom>
              <a:avLst/>
              <a:gdLst/>
              <a:ahLst/>
              <a:cxnLst/>
              <a:rect l="l" t="t" r="r" b="b"/>
              <a:pathLst>
                <a:path w="874825" h="404952">
                  <a:moveTo>
                    <a:pt x="47573" y="0"/>
                  </a:moveTo>
                  <a:lnTo>
                    <a:pt x="827252" y="0"/>
                  </a:lnTo>
                  <a:cubicBezTo>
                    <a:pt x="853526" y="0"/>
                    <a:pt x="874825" y="21299"/>
                    <a:pt x="874825" y="47573"/>
                  </a:cubicBezTo>
                  <a:lnTo>
                    <a:pt x="874825" y="357379"/>
                  </a:lnTo>
                  <a:cubicBezTo>
                    <a:pt x="874825" y="383653"/>
                    <a:pt x="853526" y="404952"/>
                    <a:pt x="827252" y="404952"/>
                  </a:cubicBezTo>
                  <a:lnTo>
                    <a:pt x="47573" y="404952"/>
                  </a:lnTo>
                  <a:cubicBezTo>
                    <a:pt x="21299" y="404952"/>
                    <a:pt x="0" y="383653"/>
                    <a:pt x="0" y="357379"/>
                  </a:cubicBezTo>
                  <a:lnTo>
                    <a:pt x="0" y="47573"/>
                  </a:lnTo>
                  <a:cubicBezTo>
                    <a:pt x="0" y="21299"/>
                    <a:pt x="21299" y="0"/>
                    <a:pt x="47573" y="0"/>
                  </a:cubicBezTo>
                  <a:close/>
                </a:path>
              </a:pathLst>
            </a:custGeom>
            <a:solidFill>
              <a:srgbClr val="FCF7A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19050"/>
              <a:ext cx="874825" cy="424002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2409716" y="3886500"/>
            <a:ext cx="950903" cy="470321"/>
            <a:chOff x="0" y="0"/>
            <a:chExt cx="851955" cy="42138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51955" cy="421381"/>
            </a:xfrm>
            <a:custGeom>
              <a:avLst/>
              <a:gdLst/>
              <a:ahLst/>
              <a:cxnLst/>
              <a:rect l="l" t="t" r="r" b="b"/>
              <a:pathLst>
                <a:path w="851955" h="421381">
                  <a:moveTo>
                    <a:pt x="48850" y="0"/>
                  </a:moveTo>
                  <a:lnTo>
                    <a:pt x="803105" y="0"/>
                  </a:lnTo>
                  <a:cubicBezTo>
                    <a:pt x="830084" y="0"/>
                    <a:pt x="851955" y="21871"/>
                    <a:pt x="851955" y="48850"/>
                  </a:cubicBezTo>
                  <a:lnTo>
                    <a:pt x="851955" y="372531"/>
                  </a:lnTo>
                  <a:cubicBezTo>
                    <a:pt x="851955" y="399510"/>
                    <a:pt x="830084" y="421381"/>
                    <a:pt x="803105" y="421381"/>
                  </a:cubicBezTo>
                  <a:lnTo>
                    <a:pt x="48850" y="421381"/>
                  </a:lnTo>
                  <a:cubicBezTo>
                    <a:pt x="21871" y="421381"/>
                    <a:pt x="0" y="399510"/>
                    <a:pt x="0" y="372531"/>
                  </a:cubicBezTo>
                  <a:lnTo>
                    <a:pt x="0" y="48850"/>
                  </a:lnTo>
                  <a:cubicBezTo>
                    <a:pt x="0" y="21871"/>
                    <a:pt x="21871" y="0"/>
                    <a:pt x="48850" y="0"/>
                  </a:cubicBezTo>
                  <a:close/>
                </a:path>
              </a:pathLst>
            </a:custGeom>
            <a:solidFill>
              <a:srgbClr val="FCF7A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851955" cy="440431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31654" y="4963823"/>
            <a:ext cx="3287988" cy="485038"/>
            <a:chOff x="0" y="0"/>
            <a:chExt cx="2945852" cy="434567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945852" cy="434567"/>
            </a:xfrm>
            <a:custGeom>
              <a:avLst/>
              <a:gdLst/>
              <a:ahLst/>
              <a:cxnLst/>
              <a:rect l="l" t="t" r="r" b="b"/>
              <a:pathLst>
                <a:path w="2945852" h="434567">
                  <a:moveTo>
                    <a:pt x="14128" y="0"/>
                  </a:moveTo>
                  <a:lnTo>
                    <a:pt x="2931724" y="0"/>
                  </a:lnTo>
                  <a:cubicBezTo>
                    <a:pt x="2939527" y="0"/>
                    <a:pt x="2945852" y="6325"/>
                    <a:pt x="2945852" y="14128"/>
                  </a:cubicBezTo>
                  <a:lnTo>
                    <a:pt x="2945852" y="420439"/>
                  </a:lnTo>
                  <a:cubicBezTo>
                    <a:pt x="2945852" y="428242"/>
                    <a:pt x="2939527" y="434567"/>
                    <a:pt x="2931724" y="434567"/>
                  </a:cubicBezTo>
                  <a:lnTo>
                    <a:pt x="14128" y="434567"/>
                  </a:lnTo>
                  <a:cubicBezTo>
                    <a:pt x="6325" y="434567"/>
                    <a:pt x="0" y="428242"/>
                    <a:pt x="0" y="420439"/>
                  </a:cubicBezTo>
                  <a:lnTo>
                    <a:pt x="0" y="14128"/>
                  </a:lnTo>
                  <a:cubicBezTo>
                    <a:pt x="0" y="6325"/>
                    <a:pt x="6325" y="0"/>
                    <a:pt x="14128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19050"/>
              <a:ext cx="2945852" cy="453617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131654" y="5020973"/>
            <a:ext cx="999130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ปัญหาอุสรรคในการดำเนินงาน :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179613" y="5135273"/>
            <a:ext cx="3132830" cy="274749"/>
            <a:chOff x="0" y="0"/>
            <a:chExt cx="2806839" cy="246159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806839" cy="246159"/>
            </a:xfrm>
            <a:custGeom>
              <a:avLst/>
              <a:gdLst/>
              <a:ahLst/>
              <a:cxnLst/>
              <a:rect l="l" t="t" r="r" b="b"/>
              <a:pathLst>
                <a:path w="2806839" h="246159">
                  <a:moveTo>
                    <a:pt x="14827" y="0"/>
                  </a:moveTo>
                  <a:lnTo>
                    <a:pt x="2792012" y="0"/>
                  </a:lnTo>
                  <a:cubicBezTo>
                    <a:pt x="2800201" y="0"/>
                    <a:pt x="2806839" y="6638"/>
                    <a:pt x="2806839" y="14827"/>
                  </a:cubicBezTo>
                  <a:lnTo>
                    <a:pt x="2806839" y="231332"/>
                  </a:lnTo>
                  <a:cubicBezTo>
                    <a:pt x="2806839" y="235264"/>
                    <a:pt x="2805277" y="239036"/>
                    <a:pt x="2802496" y="241816"/>
                  </a:cubicBezTo>
                  <a:cubicBezTo>
                    <a:pt x="2799716" y="244597"/>
                    <a:pt x="2795944" y="246159"/>
                    <a:pt x="2792012" y="246159"/>
                  </a:cubicBezTo>
                  <a:lnTo>
                    <a:pt x="14827" y="246159"/>
                  </a:lnTo>
                  <a:cubicBezTo>
                    <a:pt x="6638" y="246159"/>
                    <a:pt x="0" y="239521"/>
                    <a:pt x="0" y="231332"/>
                  </a:cubicBezTo>
                  <a:lnTo>
                    <a:pt x="0" y="14827"/>
                  </a:lnTo>
                  <a:cubicBezTo>
                    <a:pt x="0" y="6638"/>
                    <a:pt x="6638" y="0"/>
                    <a:pt x="14827" y="0"/>
                  </a:cubicBezTo>
                  <a:close/>
                </a:path>
              </a:pathLst>
            </a:custGeom>
            <a:solidFill>
              <a:srgbClr val="FCF7AE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19050"/>
              <a:ext cx="2806839" cy="265209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0" y="7234182"/>
            <a:ext cx="3564000" cy="325818"/>
            <a:chOff x="0" y="0"/>
            <a:chExt cx="3193143" cy="291914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3193143" cy="291914"/>
            </a:xfrm>
            <a:custGeom>
              <a:avLst/>
              <a:gdLst/>
              <a:ahLst/>
              <a:cxnLst/>
              <a:rect l="l" t="t" r="r" b="b"/>
              <a:pathLst>
                <a:path w="3193143" h="291914">
                  <a:moveTo>
                    <a:pt x="13034" y="0"/>
                  </a:moveTo>
                  <a:lnTo>
                    <a:pt x="3180109" y="0"/>
                  </a:lnTo>
                  <a:cubicBezTo>
                    <a:pt x="3187308" y="0"/>
                    <a:pt x="3193143" y="5835"/>
                    <a:pt x="3193143" y="13034"/>
                  </a:cubicBezTo>
                  <a:lnTo>
                    <a:pt x="3193143" y="278881"/>
                  </a:lnTo>
                  <a:cubicBezTo>
                    <a:pt x="3193143" y="286079"/>
                    <a:pt x="3187308" y="291914"/>
                    <a:pt x="3180109" y="291914"/>
                  </a:cubicBezTo>
                  <a:lnTo>
                    <a:pt x="13034" y="291914"/>
                  </a:lnTo>
                  <a:cubicBezTo>
                    <a:pt x="5835" y="291914"/>
                    <a:pt x="0" y="286079"/>
                    <a:pt x="0" y="278881"/>
                  </a:cubicBezTo>
                  <a:lnTo>
                    <a:pt x="0" y="13034"/>
                  </a:lnTo>
                  <a:cubicBezTo>
                    <a:pt x="0" y="5835"/>
                    <a:pt x="5835" y="0"/>
                    <a:pt x="13034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19050"/>
              <a:ext cx="3193143" cy="310964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sp>
        <p:nvSpPr>
          <p:cNvPr id="54" name="TextBox 54"/>
          <p:cNvSpPr txBox="1"/>
          <p:nvPr/>
        </p:nvSpPr>
        <p:spPr>
          <a:xfrm>
            <a:off x="391057" y="107667"/>
            <a:ext cx="2856829" cy="508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th-TH" sz="1313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โครงการ</a:t>
            </a:r>
            <a:r>
              <a:rPr lang="en-US" sz="1313" b="1" spc="-2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มหาวิทยาลัยราชภัฏเพื่อการพัฒนาท้องถิ่น</a:t>
            </a:r>
            <a:r>
              <a:rPr lang="en-US" sz="1313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</a:p>
          <a:p>
            <a:pPr algn="ctr">
              <a:lnSpc>
                <a:spcPts val="1313"/>
              </a:lnSpc>
            </a:pPr>
            <a:r>
              <a:rPr lang="en-US" sz="1313" b="1" spc="-2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ประจำปีงบประมาณ</a:t>
            </a:r>
            <a:r>
              <a:rPr lang="en-US" sz="1313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  <a:r>
              <a:rPr lang="en-US" sz="1313" b="1" spc="-2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พ.ศ</a:t>
            </a:r>
            <a:r>
              <a:rPr lang="en-US" sz="1313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. 2569</a:t>
            </a:r>
          </a:p>
          <a:p>
            <a:pPr algn="ctr">
              <a:lnSpc>
                <a:spcPts val="1313"/>
              </a:lnSpc>
            </a:pPr>
            <a:r>
              <a:rPr lang="en-US" sz="1313" b="1" spc="-2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มหาวิทยาลัยราชภัฏมหาสารคาม</a:t>
            </a:r>
            <a:endParaRPr lang="en-US" sz="1313" b="1" spc="-21" dirty="0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  <p:grpSp>
        <p:nvGrpSpPr>
          <p:cNvPr id="55" name="Group 55"/>
          <p:cNvGrpSpPr/>
          <p:nvPr/>
        </p:nvGrpSpPr>
        <p:grpSpPr>
          <a:xfrm>
            <a:off x="0" y="729175"/>
            <a:ext cx="3559816" cy="380970"/>
            <a:chOff x="0" y="0"/>
            <a:chExt cx="2991999" cy="320202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2991999" cy="320202"/>
            </a:xfrm>
            <a:custGeom>
              <a:avLst/>
              <a:gdLst/>
              <a:ahLst/>
              <a:cxnLst/>
              <a:rect l="l" t="t" r="r" b="b"/>
              <a:pathLst>
                <a:path w="2991999" h="320202">
                  <a:moveTo>
                    <a:pt x="13049" y="0"/>
                  </a:moveTo>
                  <a:lnTo>
                    <a:pt x="2978951" y="0"/>
                  </a:lnTo>
                  <a:cubicBezTo>
                    <a:pt x="2982411" y="0"/>
                    <a:pt x="2985730" y="1375"/>
                    <a:pt x="2988177" y="3822"/>
                  </a:cubicBezTo>
                  <a:cubicBezTo>
                    <a:pt x="2990625" y="6269"/>
                    <a:pt x="2991999" y="9588"/>
                    <a:pt x="2991999" y="13049"/>
                  </a:cubicBezTo>
                  <a:lnTo>
                    <a:pt x="2991999" y="307154"/>
                  </a:lnTo>
                  <a:cubicBezTo>
                    <a:pt x="2991999" y="310614"/>
                    <a:pt x="2990625" y="313933"/>
                    <a:pt x="2988177" y="316381"/>
                  </a:cubicBezTo>
                  <a:cubicBezTo>
                    <a:pt x="2985730" y="318828"/>
                    <a:pt x="2982411" y="320202"/>
                    <a:pt x="2978951" y="320202"/>
                  </a:cubicBezTo>
                  <a:lnTo>
                    <a:pt x="13049" y="320202"/>
                  </a:lnTo>
                  <a:cubicBezTo>
                    <a:pt x="9588" y="320202"/>
                    <a:pt x="6269" y="318828"/>
                    <a:pt x="3822" y="316381"/>
                  </a:cubicBezTo>
                  <a:cubicBezTo>
                    <a:pt x="1375" y="313933"/>
                    <a:pt x="0" y="310614"/>
                    <a:pt x="0" y="307154"/>
                  </a:cubicBezTo>
                  <a:lnTo>
                    <a:pt x="0" y="13049"/>
                  </a:lnTo>
                  <a:cubicBezTo>
                    <a:pt x="0" y="9588"/>
                    <a:pt x="1375" y="6269"/>
                    <a:pt x="3822" y="3822"/>
                  </a:cubicBezTo>
                  <a:cubicBezTo>
                    <a:pt x="6269" y="1375"/>
                    <a:pt x="9588" y="0"/>
                    <a:pt x="130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19050"/>
              <a:ext cx="2991999" cy="339252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162330" y="787777"/>
            <a:ext cx="2836197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 spc="4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P.1 ยกระดับเศรษฐกิจฐานรากบนหลักปรัชญาของเศษรฐกิจพอเพียง</a:t>
            </a:r>
          </a:p>
        </p:txBody>
      </p:sp>
      <p:grpSp>
        <p:nvGrpSpPr>
          <p:cNvPr id="59" name="Group 59"/>
          <p:cNvGrpSpPr/>
          <p:nvPr/>
        </p:nvGrpSpPr>
        <p:grpSpPr>
          <a:xfrm>
            <a:off x="2880528" y="907989"/>
            <a:ext cx="570412" cy="641271"/>
            <a:chOff x="0" y="0"/>
            <a:chExt cx="760550" cy="855028"/>
          </a:xfrm>
        </p:grpSpPr>
        <p:grpSp>
          <p:nvGrpSpPr>
            <p:cNvPr id="60" name="Group 60"/>
            <p:cNvGrpSpPr/>
            <p:nvPr/>
          </p:nvGrpSpPr>
          <p:grpSpPr>
            <a:xfrm>
              <a:off x="0" y="0"/>
              <a:ext cx="760550" cy="855028"/>
              <a:chOff x="0" y="0"/>
              <a:chExt cx="433624" cy="48749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433624" cy="487490"/>
              </a:xfrm>
              <a:custGeom>
                <a:avLst/>
                <a:gdLst/>
                <a:ahLst/>
                <a:cxnLst/>
                <a:rect l="l" t="t" r="r" b="b"/>
                <a:pathLst>
                  <a:path w="433624" h="487490">
                    <a:moveTo>
                      <a:pt x="0" y="0"/>
                    </a:moveTo>
                    <a:lnTo>
                      <a:pt x="433624" y="0"/>
                    </a:lnTo>
                    <a:lnTo>
                      <a:pt x="433624" y="487490"/>
                    </a:lnTo>
                    <a:lnTo>
                      <a:pt x="0" y="487490"/>
                    </a:lnTo>
                    <a:close/>
                  </a:path>
                </a:pathLst>
              </a:custGeom>
              <a:solidFill>
                <a:srgbClr val="FCF7AE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0" y="-28575"/>
                <a:ext cx="433624" cy="5160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00"/>
                  </a:lnSpc>
                </a:pPr>
                <a:endParaRPr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92427" y="269541"/>
              <a:ext cx="626391" cy="205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รูปภาพ</a:t>
              </a:r>
            </a:p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เจ้าของผลงาน</a:t>
              </a:r>
            </a:p>
          </p:txBody>
        </p:sp>
      </p:grpSp>
      <p:sp>
        <p:nvSpPr>
          <p:cNvPr id="64" name="TextBox 64"/>
          <p:cNvSpPr txBox="1"/>
          <p:nvPr/>
        </p:nvSpPr>
        <p:spPr>
          <a:xfrm>
            <a:off x="108000" y="950081"/>
            <a:ext cx="878249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P.1.1 BCG Model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62330" y="1279006"/>
            <a:ext cx="878249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ชื่อโครงการ/ชื่อผลงาน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44000" y="1549688"/>
            <a:ext cx="676804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หลักการและเหตุผล :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79613" y="2357160"/>
            <a:ext cx="463896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วัตถุประสงค์ :</a:t>
            </a:r>
          </a:p>
        </p:txBody>
      </p:sp>
      <p:grpSp>
        <p:nvGrpSpPr>
          <p:cNvPr id="68" name="Group 68"/>
          <p:cNvGrpSpPr/>
          <p:nvPr/>
        </p:nvGrpSpPr>
        <p:grpSpPr>
          <a:xfrm>
            <a:off x="179613" y="2472644"/>
            <a:ext cx="135951" cy="440356"/>
            <a:chOff x="0" y="0"/>
            <a:chExt cx="181268" cy="587142"/>
          </a:xfrm>
        </p:grpSpPr>
        <p:sp>
          <p:nvSpPr>
            <p:cNvPr id="69" name="TextBox 69"/>
            <p:cNvSpPr txBox="1"/>
            <p:nvPr/>
          </p:nvSpPr>
          <p:spPr>
            <a:xfrm>
              <a:off x="24441" y="9525"/>
              <a:ext cx="134556" cy="104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"/>
                </a:lnSpc>
              </a:pPr>
              <a:r>
                <a:rPr lang="en-US" sz="560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160320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</a:t>
              </a:r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0" y="3167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</a:t>
              </a:r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2169" y="4691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4</a:t>
              </a:r>
            </a:p>
          </p:txBody>
        </p:sp>
      </p:grpSp>
      <p:sp>
        <p:nvSpPr>
          <p:cNvPr id="73" name="TextBox 73"/>
          <p:cNvSpPr txBox="1"/>
          <p:nvPr/>
        </p:nvSpPr>
        <p:spPr>
          <a:xfrm>
            <a:off x="162330" y="3001642"/>
            <a:ext cx="457455" cy="122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5"/>
              </a:lnSpc>
            </a:pPr>
            <a:r>
              <a:rPr lang="en-US" sz="805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กลุ่มเป้าหมาย :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44000" y="3307203"/>
            <a:ext cx="67680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สถานที่จัดโครงการ :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49482" y="3558331"/>
            <a:ext cx="73413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ระยะเวลาดำเนินงาน :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62330" y="4469260"/>
            <a:ext cx="601798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ผลการดำเนินงาน :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356400" y="3944121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ผลผลิต (Output)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542738" y="3944121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ผลลัทธ์ (Outcome)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2623095" y="3914362"/>
            <a:ext cx="580968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ผลกระทบ (Impact)/SROI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44000" y="7302948"/>
            <a:ext cx="3285868" cy="1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6"/>
              </a:lnSpc>
            </a:pPr>
            <a:r>
              <a:rPr lang="en-US" sz="761">
                <a:solidFill>
                  <a:srgbClr val="000000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ผู้รับผิดชอบโครงการ............................................หน่วยงาน..............................เบอร์โทร....................................Email..........................</a:t>
            </a:r>
          </a:p>
        </p:txBody>
      </p:sp>
      <p:sp>
        <p:nvSpPr>
          <p:cNvPr id="81" name="Freeform 81"/>
          <p:cNvSpPr/>
          <p:nvPr/>
        </p:nvSpPr>
        <p:spPr>
          <a:xfrm>
            <a:off x="1559453" y="5822259"/>
            <a:ext cx="445094" cy="400801"/>
          </a:xfrm>
          <a:custGeom>
            <a:avLst/>
            <a:gdLst/>
            <a:ahLst/>
            <a:cxnLst/>
            <a:rect l="l" t="t" r="r" b="b"/>
            <a:pathLst>
              <a:path w="445094" h="400801">
                <a:moveTo>
                  <a:pt x="0" y="0"/>
                </a:moveTo>
                <a:lnTo>
                  <a:pt x="445094" y="0"/>
                </a:lnTo>
                <a:lnTo>
                  <a:pt x="445094" y="400801"/>
                </a:lnTo>
                <a:lnTo>
                  <a:pt x="0" y="4008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82" name="Group 82"/>
          <p:cNvGrpSpPr/>
          <p:nvPr/>
        </p:nvGrpSpPr>
        <p:grpSpPr>
          <a:xfrm>
            <a:off x="138006" y="5526912"/>
            <a:ext cx="3287988" cy="485038"/>
            <a:chOff x="0" y="0"/>
            <a:chExt cx="2945852" cy="434567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2945852" cy="434567"/>
            </a:xfrm>
            <a:custGeom>
              <a:avLst/>
              <a:gdLst/>
              <a:ahLst/>
              <a:cxnLst/>
              <a:rect l="l" t="t" r="r" b="b"/>
              <a:pathLst>
                <a:path w="2945852" h="434567">
                  <a:moveTo>
                    <a:pt x="14128" y="0"/>
                  </a:moveTo>
                  <a:lnTo>
                    <a:pt x="2931724" y="0"/>
                  </a:lnTo>
                  <a:cubicBezTo>
                    <a:pt x="2939527" y="0"/>
                    <a:pt x="2945852" y="6325"/>
                    <a:pt x="2945852" y="14128"/>
                  </a:cubicBezTo>
                  <a:lnTo>
                    <a:pt x="2945852" y="420439"/>
                  </a:lnTo>
                  <a:cubicBezTo>
                    <a:pt x="2945852" y="428242"/>
                    <a:pt x="2939527" y="434567"/>
                    <a:pt x="2931724" y="434567"/>
                  </a:cubicBezTo>
                  <a:lnTo>
                    <a:pt x="14128" y="434567"/>
                  </a:lnTo>
                  <a:cubicBezTo>
                    <a:pt x="6325" y="434567"/>
                    <a:pt x="0" y="428242"/>
                    <a:pt x="0" y="420439"/>
                  </a:cubicBezTo>
                  <a:lnTo>
                    <a:pt x="0" y="14128"/>
                  </a:lnTo>
                  <a:cubicBezTo>
                    <a:pt x="0" y="6325"/>
                    <a:pt x="6325" y="0"/>
                    <a:pt x="14128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0" y="-19050"/>
              <a:ext cx="2945852" cy="453617"/>
            </a:xfrm>
            <a:prstGeom prst="rect">
              <a:avLst/>
            </a:prstGeom>
          </p:spPr>
          <p:txBody>
            <a:bodyPr lIns="20160" tIns="20160" rIns="20160" bIns="20160" rtlCol="0" anchor="ctr"/>
            <a:lstStyle/>
            <a:p>
              <a:pPr algn="ctr">
                <a:lnSpc>
                  <a:spcPts val="777"/>
                </a:lnSpc>
              </a:pPr>
              <a:endParaRPr/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62330" y="5584062"/>
            <a:ext cx="762120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ผลงานที่เป็นรูปธรรม :</a:t>
            </a:r>
          </a:p>
        </p:txBody>
      </p:sp>
      <p:sp>
        <p:nvSpPr>
          <p:cNvPr id="87" name="TextBox 54">
            <a:extLst>
              <a:ext uri="{FF2B5EF4-FFF2-40B4-BE49-F238E27FC236}">
                <a16:creationId xmlns:a16="http://schemas.microsoft.com/office/drawing/2014/main" id="{AD6C4CB0-A1D0-2FEA-7707-75219745D3AB}"/>
              </a:ext>
            </a:extLst>
          </p:cNvPr>
          <p:cNvSpPr txBox="1"/>
          <p:nvPr/>
        </p:nvSpPr>
        <p:spPr>
          <a:xfrm>
            <a:off x="2900005" y="438692"/>
            <a:ext cx="626426" cy="332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en-GB" sz="5400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P1</a:t>
            </a:r>
            <a:endParaRPr lang="en-US" sz="5400" b="1" spc="-21" dirty="0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-9118" y="1674549"/>
            <a:ext cx="3568934" cy="688725"/>
            <a:chOff x="-6932" y="-19050"/>
            <a:chExt cx="2713085" cy="523565"/>
          </a:xfrm>
        </p:grpSpPr>
        <p:sp>
          <p:nvSpPr>
            <p:cNvPr id="8" name="Freeform 8"/>
            <p:cNvSpPr/>
            <p:nvPr/>
          </p:nvSpPr>
          <p:spPr>
            <a:xfrm>
              <a:off x="-6932" y="19637"/>
              <a:ext cx="2706153" cy="484878"/>
            </a:xfrm>
            <a:custGeom>
              <a:avLst/>
              <a:gdLst/>
              <a:ahLst/>
              <a:cxnLst/>
              <a:rect l="l" t="t" r="r" b="b"/>
              <a:pathLst>
                <a:path w="2706153" h="484878">
                  <a:moveTo>
                    <a:pt x="0" y="0"/>
                  </a:moveTo>
                  <a:lnTo>
                    <a:pt x="2706153" y="0"/>
                  </a:lnTo>
                  <a:lnTo>
                    <a:pt x="2706153" y="484878"/>
                  </a:lnTo>
                  <a:lnTo>
                    <a:pt x="0" y="484878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706153" cy="5039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" name="Freeform 2"/>
          <p:cNvSpPr/>
          <p:nvPr/>
        </p:nvSpPr>
        <p:spPr>
          <a:xfrm>
            <a:off x="-4812" y="-4480"/>
            <a:ext cx="3563999" cy="817580"/>
          </a:xfrm>
          <a:custGeom>
            <a:avLst/>
            <a:gdLst/>
            <a:ahLst/>
            <a:cxnLst/>
            <a:rect l="l" t="t" r="r" b="b"/>
            <a:pathLst>
              <a:path w="3565622" h="2522677">
                <a:moveTo>
                  <a:pt x="0" y="0"/>
                </a:moveTo>
                <a:lnTo>
                  <a:pt x="3565622" y="0"/>
                </a:lnTo>
                <a:lnTo>
                  <a:pt x="3565622" y="2522678"/>
                </a:lnTo>
                <a:lnTo>
                  <a:pt x="0" y="25226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 dirty="0"/>
          </a:p>
        </p:txBody>
      </p:sp>
      <p:sp>
        <p:nvSpPr>
          <p:cNvPr id="3" name="Freeform 3"/>
          <p:cNvSpPr/>
          <p:nvPr/>
        </p:nvSpPr>
        <p:spPr>
          <a:xfrm>
            <a:off x="4934" y="108603"/>
            <a:ext cx="3564000" cy="1623390"/>
          </a:xfrm>
          <a:custGeom>
            <a:avLst/>
            <a:gdLst/>
            <a:ahLst/>
            <a:cxnLst/>
            <a:rect l="l" t="t" r="r" b="b"/>
            <a:pathLst>
              <a:path w="3564000" h="1623390">
                <a:moveTo>
                  <a:pt x="0" y="0"/>
                </a:moveTo>
                <a:lnTo>
                  <a:pt x="3564000" y="0"/>
                </a:lnTo>
                <a:lnTo>
                  <a:pt x="3564000" y="1623390"/>
                </a:lnTo>
                <a:lnTo>
                  <a:pt x="0" y="1623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210" r="-8210"/>
            </a:stretch>
          </a:blipFill>
        </p:spPr>
        <p:txBody>
          <a:bodyPr/>
          <a:lstStyle/>
          <a:p>
            <a:endParaRPr lang="th-TH" dirty="0"/>
          </a:p>
        </p:txBody>
      </p:sp>
      <p:grpSp>
        <p:nvGrpSpPr>
          <p:cNvPr id="4" name="Group 4"/>
          <p:cNvGrpSpPr/>
          <p:nvPr/>
        </p:nvGrpSpPr>
        <p:grpSpPr>
          <a:xfrm>
            <a:off x="17613" y="1013732"/>
            <a:ext cx="3559816" cy="558987"/>
            <a:chOff x="0" y="0"/>
            <a:chExt cx="2706153" cy="42493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6153" cy="424939"/>
            </a:xfrm>
            <a:custGeom>
              <a:avLst/>
              <a:gdLst/>
              <a:ahLst/>
              <a:cxnLst/>
              <a:rect l="l" t="t" r="r" b="b"/>
              <a:pathLst>
                <a:path w="2706153" h="424939">
                  <a:moveTo>
                    <a:pt x="0" y="0"/>
                  </a:moveTo>
                  <a:lnTo>
                    <a:pt x="2706153" y="0"/>
                  </a:lnTo>
                  <a:lnTo>
                    <a:pt x="2706153" y="424939"/>
                  </a:lnTo>
                  <a:lnTo>
                    <a:pt x="0" y="424939"/>
                  </a:lnTo>
                  <a:close/>
                </a:path>
              </a:pathLst>
            </a:custGeom>
            <a:solidFill>
              <a:srgbClr val="65B536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2706153" cy="4439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3026631"/>
            <a:ext cx="3564000" cy="228485"/>
            <a:chOff x="0" y="0"/>
            <a:chExt cx="2709333" cy="1736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709333" cy="173693"/>
            </a:xfrm>
            <a:custGeom>
              <a:avLst/>
              <a:gdLst/>
              <a:ahLst/>
              <a:cxnLst/>
              <a:rect l="l" t="t" r="r" b="b"/>
              <a:pathLst>
                <a:path w="2709333" h="173693">
                  <a:moveTo>
                    <a:pt x="0" y="0"/>
                  </a:moveTo>
                  <a:lnTo>
                    <a:pt x="2709333" y="0"/>
                  </a:lnTo>
                  <a:lnTo>
                    <a:pt x="2709333" y="173693"/>
                  </a:lnTo>
                  <a:lnTo>
                    <a:pt x="0" y="17369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709333" cy="1927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3312267"/>
            <a:ext cx="3559816" cy="206626"/>
            <a:chOff x="0" y="0"/>
            <a:chExt cx="2706153" cy="15707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706153" cy="157076"/>
            </a:xfrm>
            <a:custGeom>
              <a:avLst/>
              <a:gdLst/>
              <a:ahLst/>
              <a:cxnLst/>
              <a:rect l="l" t="t" r="r" b="b"/>
              <a:pathLst>
                <a:path w="2706153" h="157076">
                  <a:moveTo>
                    <a:pt x="0" y="0"/>
                  </a:moveTo>
                  <a:lnTo>
                    <a:pt x="2706153" y="0"/>
                  </a:lnTo>
                  <a:lnTo>
                    <a:pt x="2706153" y="157076"/>
                  </a:lnTo>
                  <a:lnTo>
                    <a:pt x="0" y="157076"/>
                  </a:lnTo>
                  <a:close/>
                </a:path>
              </a:pathLst>
            </a:custGeom>
            <a:solidFill>
              <a:srgbClr val="65B536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706153" cy="1761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0" y="3771516"/>
            <a:ext cx="3565622" cy="853438"/>
            <a:chOff x="0" y="0"/>
            <a:chExt cx="2710566" cy="64877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710566" cy="648779"/>
            </a:xfrm>
            <a:custGeom>
              <a:avLst/>
              <a:gdLst/>
              <a:ahLst/>
              <a:cxnLst/>
              <a:rect l="l" t="t" r="r" b="b"/>
              <a:pathLst>
                <a:path w="2710566" h="648779">
                  <a:moveTo>
                    <a:pt x="0" y="0"/>
                  </a:moveTo>
                  <a:lnTo>
                    <a:pt x="2710566" y="0"/>
                  </a:lnTo>
                  <a:lnTo>
                    <a:pt x="2710566" y="648779"/>
                  </a:lnTo>
                  <a:lnTo>
                    <a:pt x="0" y="648779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710566" cy="667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0" y="4682104"/>
            <a:ext cx="3559816" cy="637834"/>
            <a:chOff x="0" y="0"/>
            <a:chExt cx="2706153" cy="48487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706153" cy="484878"/>
            </a:xfrm>
            <a:custGeom>
              <a:avLst/>
              <a:gdLst/>
              <a:ahLst/>
              <a:cxnLst/>
              <a:rect l="l" t="t" r="r" b="b"/>
              <a:pathLst>
                <a:path w="2706153" h="484878">
                  <a:moveTo>
                    <a:pt x="0" y="0"/>
                  </a:moveTo>
                  <a:lnTo>
                    <a:pt x="2706153" y="0"/>
                  </a:lnTo>
                  <a:lnTo>
                    <a:pt x="2706153" y="484878"/>
                  </a:lnTo>
                  <a:lnTo>
                    <a:pt x="0" y="484878"/>
                  </a:lnTo>
                  <a:close/>
                </a:path>
              </a:pathLst>
            </a:custGeom>
            <a:solidFill>
              <a:srgbClr val="65B536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2706153" cy="5039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462341" y="458810"/>
            <a:ext cx="327297" cy="195188"/>
          </a:xfrm>
          <a:custGeom>
            <a:avLst/>
            <a:gdLst/>
            <a:ahLst/>
            <a:cxnLst/>
            <a:rect l="l" t="t" r="r" b="b"/>
            <a:pathLst>
              <a:path w="327297" h="195188">
                <a:moveTo>
                  <a:pt x="0" y="0"/>
                </a:moveTo>
                <a:lnTo>
                  <a:pt x="327297" y="0"/>
                </a:lnTo>
                <a:lnTo>
                  <a:pt x="327297" y="195189"/>
                </a:lnTo>
                <a:lnTo>
                  <a:pt x="0" y="1951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3" name="Freeform 23"/>
          <p:cNvSpPr/>
          <p:nvPr/>
        </p:nvSpPr>
        <p:spPr>
          <a:xfrm>
            <a:off x="2848162" y="477044"/>
            <a:ext cx="290851" cy="276309"/>
          </a:xfrm>
          <a:custGeom>
            <a:avLst/>
            <a:gdLst/>
            <a:ahLst/>
            <a:cxnLst/>
            <a:rect l="l" t="t" r="r" b="b"/>
            <a:pathLst>
              <a:path w="290851" h="276309">
                <a:moveTo>
                  <a:pt x="0" y="0"/>
                </a:moveTo>
                <a:lnTo>
                  <a:pt x="290851" y="0"/>
                </a:lnTo>
                <a:lnTo>
                  <a:pt x="290851" y="276308"/>
                </a:lnTo>
                <a:lnTo>
                  <a:pt x="0" y="2763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4" name="Freeform 24"/>
          <p:cNvSpPr/>
          <p:nvPr/>
        </p:nvSpPr>
        <p:spPr>
          <a:xfrm>
            <a:off x="0" y="5921197"/>
            <a:ext cx="3559816" cy="1301523"/>
          </a:xfrm>
          <a:custGeom>
            <a:avLst/>
            <a:gdLst/>
            <a:ahLst/>
            <a:cxnLst/>
            <a:rect l="l" t="t" r="r" b="b"/>
            <a:pathLst>
              <a:path w="3559816" h="1301523">
                <a:moveTo>
                  <a:pt x="0" y="0"/>
                </a:moveTo>
                <a:lnTo>
                  <a:pt x="3559816" y="0"/>
                </a:lnTo>
                <a:lnTo>
                  <a:pt x="3559816" y="1301523"/>
                </a:lnTo>
                <a:lnTo>
                  <a:pt x="0" y="13015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8398" b="-39297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25" name="Group 25"/>
          <p:cNvGrpSpPr/>
          <p:nvPr/>
        </p:nvGrpSpPr>
        <p:grpSpPr>
          <a:xfrm>
            <a:off x="0" y="5358038"/>
            <a:ext cx="3565622" cy="637834"/>
            <a:chOff x="0" y="0"/>
            <a:chExt cx="2710566" cy="48487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710566" cy="484878"/>
            </a:xfrm>
            <a:custGeom>
              <a:avLst/>
              <a:gdLst/>
              <a:ahLst/>
              <a:cxnLst/>
              <a:rect l="l" t="t" r="r" b="b"/>
              <a:pathLst>
                <a:path w="2710566" h="484878">
                  <a:moveTo>
                    <a:pt x="0" y="0"/>
                  </a:moveTo>
                  <a:lnTo>
                    <a:pt x="2710566" y="0"/>
                  </a:lnTo>
                  <a:lnTo>
                    <a:pt x="2710566" y="484878"/>
                  </a:lnTo>
                  <a:lnTo>
                    <a:pt x="0" y="484878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2710566" cy="5039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0" y="7182498"/>
            <a:ext cx="3559816" cy="377502"/>
            <a:chOff x="0" y="0"/>
            <a:chExt cx="2706153" cy="28697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706153" cy="286975"/>
            </a:xfrm>
            <a:custGeom>
              <a:avLst/>
              <a:gdLst/>
              <a:ahLst/>
              <a:cxnLst/>
              <a:rect l="l" t="t" r="r" b="b"/>
              <a:pathLst>
                <a:path w="2706153" h="286975">
                  <a:moveTo>
                    <a:pt x="0" y="0"/>
                  </a:moveTo>
                  <a:lnTo>
                    <a:pt x="2706153" y="0"/>
                  </a:lnTo>
                  <a:lnTo>
                    <a:pt x="2706153" y="286975"/>
                  </a:lnTo>
                  <a:lnTo>
                    <a:pt x="0" y="286975"/>
                  </a:lnTo>
                  <a:close/>
                </a:path>
              </a:pathLst>
            </a:custGeom>
            <a:solidFill>
              <a:srgbClr val="246846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2706153" cy="306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399175" y="83107"/>
            <a:ext cx="2856829" cy="508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th-TH" sz="1313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โครงการ</a:t>
            </a:r>
            <a:r>
              <a:rPr lang="en-US" sz="1313" b="1" spc="-2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มหาวิทยาลัยราชภัฏเพื่อการพัฒนาท้องถิ่น</a:t>
            </a:r>
            <a:r>
              <a:rPr lang="en-US" sz="1313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</a:p>
          <a:p>
            <a:pPr algn="ctr">
              <a:lnSpc>
                <a:spcPts val="1313"/>
              </a:lnSpc>
            </a:pPr>
            <a:r>
              <a:rPr lang="en-US" sz="1313" b="1" spc="-2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ประจำปีงบประมาณ</a:t>
            </a:r>
            <a:r>
              <a:rPr lang="en-US" sz="1313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</a:t>
            </a:r>
            <a:r>
              <a:rPr lang="en-US" sz="1313" b="1" spc="-2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พ.ศ</a:t>
            </a:r>
            <a:r>
              <a:rPr lang="en-US" sz="1313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. 2569</a:t>
            </a:r>
          </a:p>
          <a:p>
            <a:pPr algn="ctr">
              <a:lnSpc>
                <a:spcPts val="1313"/>
              </a:lnSpc>
            </a:pPr>
            <a:r>
              <a:rPr lang="en-US" sz="1313" b="1" spc="-2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มหาวิทยาลัยราชภัฏมหาสารคาม</a:t>
            </a:r>
            <a:endParaRPr lang="en-US" sz="1313" b="1" spc="-21" dirty="0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96729" y="119634"/>
            <a:ext cx="327297" cy="458216"/>
          </a:xfrm>
          <a:custGeom>
            <a:avLst/>
            <a:gdLst/>
            <a:ahLst/>
            <a:cxnLst/>
            <a:rect l="l" t="t" r="r" b="b"/>
            <a:pathLst>
              <a:path w="309671" h="433540">
                <a:moveTo>
                  <a:pt x="0" y="0"/>
                </a:moveTo>
                <a:lnTo>
                  <a:pt x="309671" y="0"/>
                </a:lnTo>
                <a:lnTo>
                  <a:pt x="309671" y="433540"/>
                </a:lnTo>
                <a:lnTo>
                  <a:pt x="0" y="4335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3" name="Freeform 33"/>
          <p:cNvSpPr/>
          <p:nvPr/>
        </p:nvSpPr>
        <p:spPr>
          <a:xfrm>
            <a:off x="359952" y="67329"/>
            <a:ext cx="587531" cy="529063"/>
          </a:xfrm>
          <a:custGeom>
            <a:avLst/>
            <a:gdLst/>
            <a:ahLst/>
            <a:cxnLst/>
            <a:rect l="l" t="t" r="r" b="b"/>
            <a:pathLst>
              <a:path w="534739" h="481525">
                <a:moveTo>
                  <a:pt x="0" y="0"/>
                </a:moveTo>
                <a:lnTo>
                  <a:pt x="534738" y="0"/>
                </a:lnTo>
                <a:lnTo>
                  <a:pt x="534738" y="481525"/>
                </a:lnTo>
                <a:lnTo>
                  <a:pt x="0" y="4815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4" name="Group 34"/>
          <p:cNvGrpSpPr/>
          <p:nvPr/>
        </p:nvGrpSpPr>
        <p:grpSpPr>
          <a:xfrm>
            <a:off x="0" y="653999"/>
            <a:ext cx="3559816" cy="380970"/>
            <a:chOff x="0" y="0"/>
            <a:chExt cx="4746422" cy="507960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4746422" cy="507960"/>
              <a:chOff x="0" y="0"/>
              <a:chExt cx="2991999" cy="320202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991999" cy="320202"/>
              </a:xfrm>
              <a:custGeom>
                <a:avLst/>
                <a:gdLst/>
                <a:ahLst/>
                <a:cxnLst/>
                <a:rect l="l" t="t" r="r" b="b"/>
                <a:pathLst>
                  <a:path w="2991999" h="320202">
                    <a:moveTo>
                      <a:pt x="13049" y="0"/>
                    </a:moveTo>
                    <a:lnTo>
                      <a:pt x="2978951" y="0"/>
                    </a:lnTo>
                    <a:cubicBezTo>
                      <a:pt x="2982411" y="0"/>
                      <a:pt x="2985730" y="1375"/>
                      <a:pt x="2988177" y="3822"/>
                    </a:cubicBezTo>
                    <a:cubicBezTo>
                      <a:pt x="2990625" y="6269"/>
                      <a:pt x="2991999" y="9588"/>
                      <a:pt x="2991999" y="13049"/>
                    </a:cubicBezTo>
                    <a:lnTo>
                      <a:pt x="2991999" y="307154"/>
                    </a:lnTo>
                    <a:cubicBezTo>
                      <a:pt x="2991999" y="310614"/>
                      <a:pt x="2990625" y="313933"/>
                      <a:pt x="2988177" y="316381"/>
                    </a:cubicBezTo>
                    <a:cubicBezTo>
                      <a:pt x="2985730" y="318828"/>
                      <a:pt x="2982411" y="320202"/>
                      <a:pt x="2978951" y="320202"/>
                    </a:cubicBezTo>
                    <a:lnTo>
                      <a:pt x="13049" y="320202"/>
                    </a:lnTo>
                    <a:cubicBezTo>
                      <a:pt x="9588" y="320202"/>
                      <a:pt x="6269" y="318828"/>
                      <a:pt x="3822" y="316381"/>
                    </a:cubicBezTo>
                    <a:cubicBezTo>
                      <a:pt x="1375" y="313933"/>
                      <a:pt x="0" y="310614"/>
                      <a:pt x="0" y="307154"/>
                    </a:cubicBezTo>
                    <a:lnTo>
                      <a:pt x="0" y="13049"/>
                    </a:lnTo>
                    <a:cubicBezTo>
                      <a:pt x="0" y="9588"/>
                      <a:pt x="1375" y="6269"/>
                      <a:pt x="3822" y="3822"/>
                    </a:cubicBezTo>
                    <a:cubicBezTo>
                      <a:pt x="6269" y="1375"/>
                      <a:pt x="9588" y="0"/>
                      <a:pt x="1304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19050"/>
                <a:ext cx="2991999" cy="339252"/>
              </a:xfrm>
              <a:prstGeom prst="rect">
                <a:avLst/>
              </a:prstGeom>
            </p:spPr>
            <p:txBody>
              <a:bodyPr lIns="20160" tIns="20160" rIns="20160" bIns="20160" rtlCol="0" anchor="ctr"/>
              <a:lstStyle/>
              <a:p>
                <a:pPr algn="ctr">
                  <a:lnSpc>
                    <a:spcPts val="777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216441" y="71786"/>
              <a:ext cx="3781596" cy="1954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82"/>
                </a:lnSpc>
              </a:pPr>
              <a:r>
                <a:rPr lang="en-US" sz="1082" b="1" spc="40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P.1 ยกระดับเศรษฐกิจฐานรากบนหลักปรัชญาของเศษรฐกิจพอเพียง</a:t>
              </a:r>
              <a:endParaRPr lang="en-US" sz="1082" b="1" spc="40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endParaRP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254351" y="286256"/>
              <a:ext cx="4045719" cy="1954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82"/>
                </a:lnSpc>
              </a:pPr>
              <a:r>
                <a:rPr lang="en-US" sz="1082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P.1.2 Creative Economy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2993588" y="828252"/>
            <a:ext cx="570412" cy="641271"/>
            <a:chOff x="0" y="0"/>
            <a:chExt cx="760550" cy="855028"/>
          </a:xfrm>
        </p:grpSpPr>
        <p:grpSp>
          <p:nvGrpSpPr>
            <p:cNvPr id="41" name="Group 41"/>
            <p:cNvGrpSpPr/>
            <p:nvPr/>
          </p:nvGrpSpPr>
          <p:grpSpPr>
            <a:xfrm>
              <a:off x="0" y="0"/>
              <a:ext cx="760550" cy="855028"/>
              <a:chOff x="0" y="0"/>
              <a:chExt cx="433624" cy="48749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433624" cy="487490"/>
              </a:xfrm>
              <a:custGeom>
                <a:avLst/>
                <a:gdLst/>
                <a:ahLst/>
                <a:cxnLst/>
                <a:rect l="l" t="t" r="r" b="b"/>
                <a:pathLst>
                  <a:path w="433624" h="487490">
                    <a:moveTo>
                      <a:pt x="0" y="0"/>
                    </a:moveTo>
                    <a:lnTo>
                      <a:pt x="433624" y="0"/>
                    </a:lnTo>
                    <a:lnTo>
                      <a:pt x="433624" y="487490"/>
                    </a:lnTo>
                    <a:lnTo>
                      <a:pt x="0" y="487490"/>
                    </a:lnTo>
                    <a:close/>
                  </a:path>
                </a:pathLst>
              </a:custGeom>
              <a:solidFill>
                <a:srgbClr val="FCF7AE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28575"/>
                <a:ext cx="433624" cy="5160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00"/>
                  </a:lnSpc>
                </a:pPr>
                <a:endParaRPr/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92427" y="269541"/>
              <a:ext cx="626391" cy="205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รูปภาพ</a:t>
              </a:r>
            </a:p>
            <a:p>
              <a:pPr algn="ctr">
                <a:lnSpc>
                  <a:spcPts val="562"/>
                </a:lnSpc>
              </a:pPr>
              <a:r>
                <a:rPr lang="en-US" sz="562">
                  <a:solidFill>
                    <a:srgbClr val="000000"/>
                  </a:solidFill>
                  <a:latin typeface="Jua"/>
                  <a:ea typeface="Jua"/>
                  <a:cs typeface="Jua"/>
                  <a:sym typeface="Jua"/>
                </a:rPr>
                <a:t>เจ้าของผลงาน</a:t>
              </a:r>
            </a:p>
          </p:txBody>
        </p:sp>
      </p:grpSp>
      <p:sp>
        <p:nvSpPr>
          <p:cNvPr id="45" name="TextBox 45"/>
          <p:cNvSpPr txBox="1"/>
          <p:nvPr/>
        </p:nvSpPr>
        <p:spPr>
          <a:xfrm>
            <a:off x="129663" y="1167937"/>
            <a:ext cx="878249" cy="14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2"/>
              </a:lnSpc>
            </a:pPr>
            <a:r>
              <a:rPr lang="en-US" sz="1082" b="1">
                <a:solidFill>
                  <a:srgbClr val="212121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ชื่อโครงการ/ชื่อผลงาน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23939" y="1779765"/>
            <a:ext cx="676804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หลักการและเหตุผล :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04891" y="2413642"/>
            <a:ext cx="463896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วัตถุประสงค์ :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133294" y="2529125"/>
            <a:ext cx="135951" cy="440356"/>
            <a:chOff x="0" y="0"/>
            <a:chExt cx="181268" cy="587142"/>
          </a:xfrm>
        </p:grpSpPr>
        <p:sp>
          <p:nvSpPr>
            <p:cNvPr id="49" name="TextBox 49"/>
            <p:cNvSpPr txBox="1"/>
            <p:nvPr/>
          </p:nvSpPr>
          <p:spPr>
            <a:xfrm>
              <a:off x="24441" y="9525"/>
              <a:ext cx="134556" cy="104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0"/>
                </a:lnSpc>
              </a:pPr>
              <a:r>
                <a:rPr lang="en-US" sz="560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1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160320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2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3167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3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2169" y="469185"/>
              <a:ext cx="179099" cy="11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4"/>
                </a:lnSpc>
              </a:pPr>
              <a:r>
                <a:rPr lang="en-US" sz="674" b="1">
                  <a:solidFill>
                    <a:srgbClr val="000000"/>
                  </a:solidFill>
                  <a:latin typeface="Th Sarabun New Bold"/>
                  <a:ea typeface="Th Sarabun New Bold"/>
                  <a:cs typeface="Th Sarabun New Bold"/>
                  <a:sym typeface="Th Sarabun New Bold"/>
                </a:rPr>
                <a:t>4</a:t>
              </a:r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129663" y="3077168"/>
            <a:ext cx="457455" cy="122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5"/>
              </a:lnSpc>
            </a:pPr>
            <a:r>
              <a:rPr lang="en-US" sz="805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กลุ่มเป้าหมาย :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12834" y="3367574"/>
            <a:ext cx="67680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สถานที่จัดโครงการ :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33294" y="3599305"/>
            <a:ext cx="734134" cy="115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"/>
              </a:lnSpc>
            </a:pPr>
            <a:r>
              <a:rPr lang="en-US" sz="879" b="1" dirty="0" err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ระยะเวลาดำเนินงาน</a:t>
            </a:r>
            <a:r>
              <a:rPr lang="en-US" sz="879" b="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 :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23939" y="3828666"/>
            <a:ext cx="650757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กิจกรรมดำเนินงาน :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87375" y="3995843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ผลผลิต (Output)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92208" y="4197715"/>
            <a:ext cx="423600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ผลลัทธ์ (Outcome)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82635" y="4399588"/>
            <a:ext cx="580968" cy="78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"/>
              </a:lnSpc>
            </a:pPr>
            <a:r>
              <a:rPr lang="en-US" sz="574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ผลกระทบ (Impact)/SROI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33294" y="4732240"/>
            <a:ext cx="601798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ผลการดำเนินงาน :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44000" y="7302948"/>
            <a:ext cx="3285868" cy="1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6"/>
              </a:lnSpc>
            </a:pPr>
            <a:r>
              <a:rPr lang="en-US" sz="761">
                <a:solidFill>
                  <a:srgbClr val="FEFEFE"/>
                </a:solidFill>
                <a:latin typeface="Th Sarabun New"/>
                <a:ea typeface="Th Sarabun New"/>
                <a:cs typeface="Th Sarabun New"/>
                <a:sym typeface="Th Sarabun New"/>
              </a:rPr>
              <a:t>ผู้รับผิดชอบโครงการ............................................หน่วยงาน..............................เบอร์โทร....................................Email..........................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33294" y="5424713"/>
            <a:ext cx="762120" cy="115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"/>
              </a:lnSpc>
            </a:pPr>
            <a:r>
              <a:rPr lang="en-US" sz="882" b="1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ผลงานที่เป็นรูปธรรม :</a:t>
            </a:r>
          </a:p>
        </p:txBody>
      </p:sp>
      <p:sp>
        <p:nvSpPr>
          <p:cNvPr id="64" name="TextBox 54">
            <a:extLst>
              <a:ext uri="{FF2B5EF4-FFF2-40B4-BE49-F238E27FC236}">
                <a16:creationId xmlns:a16="http://schemas.microsoft.com/office/drawing/2014/main" id="{D2487FF6-09A4-25E8-2C9D-CA3F3B54477C}"/>
              </a:ext>
            </a:extLst>
          </p:cNvPr>
          <p:cNvSpPr txBox="1"/>
          <p:nvPr/>
        </p:nvSpPr>
        <p:spPr>
          <a:xfrm>
            <a:off x="2876817" y="429462"/>
            <a:ext cx="626426" cy="332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13"/>
              </a:lnSpc>
            </a:pPr>
            <a:r>
              <a:rPr lang="en-GB" sz="5400" b="1" spc="-21" dirty="0">
                <a:solidFill>
                  <a:srgbClr val="000000"/>
                </a:solidFill>
                <a:latin typeface="Th Sarabun New Bold"/>
                <a:ea typeface="Th Sarabun New Bold"/>
                <a:cs typeface="Th Sarabun New Bold"/>
                <a:sym typeface="Th Sarabun New Bold"/>
              </a:rPr>
              <a:t>P1</a:t>
            </a:r>
            <a:endParaRPr lang="en-US" sz="5400" b="1" spc="-21" dirty="0">
              <a:solidFill>
                <a:srgbClr val="000000"/>
              </a:solidFill>
              <a:latin typeface="Th Sarabun New Bold"/>
              <a:ea typeface="Th Sarabun New Bold"/>
              <a:cs typeface="Th Sarabun New Bold"/>
              <a:sym typeface="Th Sarabun New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205</Words>
  <Application>Microsoft Office PowerPoint</Application>
  <PresentationFormat>กำหนดเอง</PresentationFormat>
  <Paragraphs>51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8" baseType="lpstr">
      <vt:lpstr>Th Sarabun New</vt:lpstr>
      <vt:lpstr>Calibri</vt:lpstr>
      <vt:lpstr>Th Sarabun New Bold</vt:lpstr>
      <vt:lpstr>Jua</vt:lpstr>
      <vt:lpstr>Arial</vt:lpstr>
      <vt:lpstr>Office Theme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สีเหลือง สีขาว เรียบง่าย โครงสร้างองค์กร เอกสาร A4</dc:title>
  <dc:creator>Lenovo</dc:creator>
  <cp:lastModifiedBy>nanthana rattanamueang</cp:lastModifiedBy>
  <cp:revision>5</cp:revision>
  <cp:lastPrinted>2026-08-11T02:41:07Z</cp:lastPrinted>
  <dcterms:created xsi:type="dcterms:W3CDTF">2006-08-16T00:00:00Z</dcterms:created>
  <dcterms:modified xsi:type="dcterms:W3CDTF">2026-08-11T02:42:08Z</dcterms:modified>
  <dc:identifier>DAG0AM2Hudg</dc:identifier>
</cp:coreProperties>
</file>