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556500" cy="10693400"/>
  <p:notesSz cx="6888163" cy="10020300"/>
  <p:embeddedFontLst>
    <p:embeddedFont>
      <p:font typeface="Th Sarabun New" panose="020B0500040200020003" pitchFamily="34" charset="-34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96" d="100"/>
          <a:sy n="196" d="100"/>
        </p:scale>
        <p:origin x="-3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3244053" y="1799014"/>
            <a:ext cx="343729" cy="343179"/>
            <a:chOff x="0" y="0"/>
            <a:chExt cx="6350000" cy="633984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A88300"/>
            </a:solidFill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4" name="Freeform 4"/>
          <p:cNvSpPr/>
          <p:nvPr/>
        </p:nvSpPr>
        <p:spPr>
          <a:xfrm>
            <a:off x="431460" y="8543306"/>
            <a:ext cx="214305" cy="214305"/>
          </a:xfrm>
          <a:custGeom>
            <a:avLst/>
            <a:gdLst/>
            <a:ahLst/>
            <a:cxnLst/>
            <a:rect l="l" t="t" r="r" b="b"/>
            <a:pathLst>
              <a:path w="214305" h="214305">
                <a:moveTo>
                  <a:pt x="0" y="0"/>
                </a:moveTo>
                <a:lnTo>
                  <a:pt x="214305" y="0"/>
                </a:lnTo>
                <a:lnTo>
                  <a:pt x="214305" y="214304"/>
                </a:lnTo>
                <a:lnTo>
                  <a:pt x="0" y="214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Freeform 5"/>
          <p:cNvSpPr/>
          <p:nvPr/>
        </p:nvSpPr>
        <p:spPr>
          <a:xfrm rot="-5400000">
            <a:off x="-1256052" y="5504081"/>
            <a:ext cx="9728481" cy="650160"/>
          </a:xfrm>
          <a:custGeom>
            <a:avLst/>
            <a:gdLst/>
            <a:ahLst/>
            <a:cxnLst/>
            <a:rect l="l" t="t" r="r" b="b"/>
            <a:pathLst>
              <a:path w="9867971" h="650160">
                <a:moveTo>
                  <a:pt x="0" y="0"/>
                </a:moveTo>
                <a:lnTo>
                  <a:pt x="9867971" y="0"/>
                </a:lnTo>
                <a:lnTo>
                  <a:pt x="9867971" y="650160"/>
                </a:lnTo>
                <a:lnTo>
                  <a:pt x="0" y="65016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31580" b="-31580"/>
            </a:stretch>
          </a:blipFill>
        </p:spPr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-33170" y="964922"/>
            <a:ext cx="3436177" cy="9776812"/>
            <a:chOff x="0" y="0"/>
            <a:chExt cx="3130550" cy="8197177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3130550" cy="8197176"/>
            </a:xfrm>
            <a:custGeom>
              <a:avLst/>
              <a:gdLst/>
              <a:ahLst/>
              <a:cxnLst/>
              <a:rect l="l" t="t" r="r" b="b"/>
              <a:pathLst>
                <a:path w="3130550" h="8197176">
                  <a:moveTo>
                    <a:pt x="0" y="387350"/>
                  </a:moveTo>
                  <a:lnTo>
                    <a:pt x="0" y="8197176"/>
                  </a:lnTo>
                  <a:lnTo>
                    <a:pt x="3130550" y="8197176"/>
                  </a:lnTo>
                  <a:lnTo>
                    <a:pt x="313055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71285" y="2637389"/>
            <a:ext cx="3802493" cy="682282"/>
            <a:chOff x="0" y="0"/>
            <a:chExt cx="5767269" cy="909710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0" name="Group 10"/>
            <p:cNvGrpSpPr/>
            <p:nvPr/>
          </p:nvGrpSpPr>
          <p:grpSpPr>
            <a:xfrm rot="5400000">
              <a:off x="5350151" y="492592"/>
              <a:ext cx="376662" cy="457572"/>
              <a:chOff x="0" y="0"/>
              <a:chExt cx="5218801" cy="6339840"/>
            </a:xfrm>
            <a:grpFill/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5218800" cy="6339840"/>
              </a:xfrm>
              <a:custGeom>
                <a:avLst/>
                <a:gdLst/>
                <a:ahLst/>
                <a:cxnLst/>
                <a:rect l="l" t="t" r="r" b="b"/>
                <a:pathLst>
                  <a:path w="5218800" h="6339840">
                    <a:moveTo>
                      <a:pt x="5218800" y="6339840"/>
                    </a:moveTo>
                    <a:lnTo>
                      <a:pt x="0" y="6339840"/>
                    </a:lnTo>
                    <a:lnTo>
                      <a:pt x="0" y="0"/>
                    </a:lnTo>
                    <a:lnTo>
                      <a:pt x="5218800" y="633984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0" y="0"/>
              <a:ext cx="5767269" cy="552884"/>
              <a:chOff x="0" y="0"/>
              <a:chExt cx="2147121" cy="205835"/>
            </a:xfrm>
            <a:grpFill/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147121" cy="205835"/>
              </a:xfrm>
              <a:custGeom>
                <a:avLst/>
                <a:gdLst/>
                <a:ahLst/>
                <a:cxnLst/>
                <a:rect l="l" t="t" r="r" b="b"/>
                <a:pathLst>
                  <a:path w="2147121" h="205835">
                    <a:moveTo>
                      <a:pt x="0" y="0"/>
                    </a:moveTo>
                    <a:lnTo>
                      <a:pt x="2147121" y="0"/>
                    </a:lnTo>
                    <a:lnTo>
                      <a:pt x="2147121" y="205835"/>
                    </a:lnTo>
                    <a:lnTo>
                      <a:pt x="0" y="205835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</p:grpSp>
      <p:grpSp>
        <p:nvGrpSpPr>
          <p:cNvPr id="14" name="Group 14"/>
          <p:cNvGrpSpPr/>
          <p:nvPr/>
        </p:nvGrpSpPr>
        <p:grpSpPr>
          <a:xfrm>
            <a:off x="-71285" y="1371704"/>
            <a:ext cx="3658792" cy="388934"/>
            <a:chOff x="0" y="0"/>
            <a:chExt cx="2147121" cy="19306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5" name="Freeform 15"/>
            <p:cNvSpPr/>
            <p:nvPr/>
          </p:nvSpPr>
          <p:spPr>
            <a:xfrm>
              <a:off x="0" y="0"/>
              <a:ext cx="2147121" cy="193064"/>
            </a:xfrm>
            <a:custGeom>
              <a:avLst/>
              <a:gdLst/>
              <a:ahLst/>
              <a:cxnLst/>
              <a:rect l="l" t="t" r="r" b="b"/>
              <a:pathLst>
                <a:path w="2147121" h="193064">
                  <a:moveTo>
                    <a:pt x="0" y="0"/>
                  </a:moveTo>
                  <a:lnTo>
                    <a:pt x="2147121" y="0"/>
                  </a:lnTo>
                  <a:lnTo>
                    <a:pt x="2147121" y="193064"/>
                  </a:lnTo>
                  <a:lnTo>
                    <a:pt x="0" y="193064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2656" y="4668304"/>
            <a:ext cx="3373261" cy="961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67"/>
              </a:lnSpc>
            </a:pPr>
            <a:r>
              <a:rPr lang="en-US" sz="1048" dirty="0">
                <a:solidFill>
                  <a:srgbClr val="000000"/>
                </a:solidFill>
                <a:latin typeface="TH Sarabun New" panose="020B0500040200020003" pitchFamily="34" charset="-34"/>
                <a:ea typeface="Montserrat"/>
                <a:cs typeface="TH Sarabun New" panose="020B0500040200020003" pitchFamily="34" charset="-34"/>
                <a:sym typeface="Montserrat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-71285" y="5851354"/>
            <a:ext cx="3802493" cy="524860"/>
            <a:chOff x="0" y="0"/>
            <a:chExt cx="5767269" cy="699813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0" name="Group 20"/>
            <p:cNvGrpSpPr/>
            <p:nvPr/>
          </p:nvGrpSpPr>
          <p:grpSpPr>
            <a:xfrm rot="5400000">
              <a:off x="5393605" y="326149"/>
              <a:ext cx="289755" cy="457572"/>
              <a:chOff x="0" y="0"/>
              <a:chExt cx="4014672" cy="6339840"/>
            </a:xfrm>
            <a:grpFill/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4014672" cy="6339840"/>
              </a:xfrm>
              <a:custGeom>
                <a:avLst/>
                <a:gdLst/>
                <a:ahLst/>
                <a:cxnLst/>
                <a:rect l="l" t="t" r="r" b="b"/>
                <a:pathLst>
                  <a:path w="4014672" h="6339840">
                    <a:moveTo>
                      <a:pt x="4014672" y="6339840"/>
                    </a:moveTo>
                    <a:lnTo>
                      <a:pt x="0" y="6339840"/>
                    </a:lnTo>
                    <a:lnTo>
                      <a:pt x="0" y="0"/>
                    </a:lnTo>
                    <a:lnTo>
                      <a:pt x="4014672" y="633984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0" y="0"/>
              <a:ext cx="5767269" cy="410058"/>
              <a:chOff x="0" y="0"/>
              <a:chExt cx="2147121" cy="152662"/>
            </a:xfrm>
            <a:grpFill/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2147121" cy="152662"/>
              </a:xfrm>
              <a:custGeom>
                <a:avLst/>
                <a:gdLst/>
                <a:ahLst/>
                <a:cxnLst/>
                <a:rect l="l" t="t" r="r" b="b"/>
                <a:pathLst>
                  <a:path w="2147121" h="152662">
                    <a:moveTo>
                      <a:pt x="0" y="0"/>
                    </a:moveTo>
                    <a:lnTo>
                      <a:pt x="2147121" y="0"/>
                    </a:lnTo>
                    <a:lnTo>
                      <a:pt x="2147121" y="152662"/>
                    </a:lnTo>
                    <a:lnTo>
                      <a:pt x="0" y="152662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</p:grpSp>
      <p:grpSp>
        <p:nvGrpSpPr>
          <p:cNvPr id="24" name="Group 24"/>
          <p:cNvGrpSpPr/>
          <p:nvPr/>
        </p:nvGrpSpPr>
        <p:grpSpPr>
          <a:xfrm>
            <a:off x="-71285" y="6763433"/>
            <a:ext cx="3780726" cy="432719"/>
            <a:chOff x="0" y="0"/>
            <a:chExt cx="5767269" cy="576958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Group 25"/>
            <p:cNvGrpSpPr/>
            <p:nvPr/>
          </p:nvGrpSpPr>
          <p:grpSpPr>
            <a:xfrm rot="5400000">
              <a:off x="5401854" y="211543"/>
              <a:ext cx="273257" cy="457572"/>
              <a:chOff x="0" y="0"/>
              <a:chExt cx="3786082" cy="6339840"/>
            </a:xfrm>
            <a:grpFill/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3786082" cy="6339840"/>
              </a:xfrm>
              <a:custGeom>
                <a:avLst/>
                <a:gdLst/>
                <a:ahLst/>
                <a:cxnLst/>
                <a:rect l="l" t="t" r="r" b="b"/>
                <a:pathLst>
                  <a:path w="3786082" h="6339840">
                    <a:moveTo>
                      <a:pt x="3786082" y="6339840"/>
                    </a:moveTo>
                    <a:lnTo>
                      <a:pt x="0" y="6339840"/>
                    </a:lnTo>
                    <a:lnTo>
                      <a:pt x="0" y="0"/>
                    </a:lnTo>
                    <a:lnTo>
                      <a:pt x="3786082" y="633984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0" y="0"/>
              <a:ext cx="5767269" cy="409354"/>
              <a:chOff x="0" y="0"/>
              <a:chExt cx="2147121" cy="152400"/>
            </a:xfrm>
            <a:grpFill/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147121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2147121" h="152400">
                    <a:moveTo>
                      <a:pt x="0" y="0"/>
                    </a:moveTo>
                    <a:lnTo>
                      <a:pt x="2147121" y="0"/>
                    </a:lnTo>
                    <a:lnTo>
                      <a:pt x="2147121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</p:grpSp>
      <p:sp>
        <p:nvSpPr>
          <p:cNvPr id="29" name="Freeform 29"/>
          <p:cNvSpPr/>
          <p:nvPr/>
        </p:nvSpPr>
        <p:spPr>
          <a:xfrm>
            <a:off x="3320571" y="1314425"/>
            <a:ext cx="388871" cy="435710"/>
          </a:xfrm>
          <a:custGeom>
            <a:avLst/>
            <a:gdLst/>
            <a:ahLst/>
            <a:cxnLst/>
            <a:rect l="l" t="t" r="r" b="b"/>
            <a:pathLst>
              <a:path w="388871" h="435710">
                <a:moveTo>
                  <a:pt x="0" y="0"/>
                </a:moveTo>
                <a:lnTo>
                  <a:pt x="388871" y="0"/>
                </a:lnTo>
                <a:lnTo>
                  <a:pt x="388871" y="435710"/>
                </a:lnTo>
                <a:lnTo>
                  <a:pt x="0" y="43571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31" name="Group 31"/>
          <p:cNvGrpSpPr/>
          <p:nvPr/>
        </p:nvGrpSpPr>
        <p:grpSpPr>
          <a:xfrm>
            <a:off x="4065594" y="9407634"/>
            <a:ext cx="3171442" cy="1133863"/>
            <a:chOff x="0" y="-59312"/>
            <a:chExt cx="4228589" cy="1561480"/>
          </a:xfrm>
        </p:grpSpPr>
        <p:sp>
          <p:nvSpPr>
            <p:cNvPr id="32" name="Freeform 32"/>
            <p:cNvSpPr/>
            <p:nvPr/>
          </p:nvSpPr>
          <p:spPr>
            <a:xfrm>
              <a:off x="88418" y="312188"/>
              <a:ext cx="190994" cy="190994"/>
            </a:xfrm>
            <a:custGeom>
              <a:avLst/>
              <a:gdLst/>
              <a:ahLst/>
              <a:cxnLst/>
              <a:rect l="l" t="t" r="r" b="b"/>
              <a:pathLst>
                <a:path w="190994" h="190994">
                  <a:moveTo>
                    <a:pt x="0" y="0"/>
                  </a:moveTo>
                  <a:lnTo>
                    <a:pt x="190994" y="0"/>
                  </a:lnTo>
                  <a:lnTo>
                    <a:pt x="190994" y="190994"/>
                  </a:lnTo>
                  <a:lnTo>
                    <a:pt x="0" y="1909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3" name="Freeform 33"/>
            <p:cNvSpPr/>
            <p:nvPr/>
          </p:nvSpPr>
          <p:spPr>
            <a:xfrm>
              <a:off x="92070" y="904663"/>
              <a:ext cx="187342" cy="187342"/>
            </a:xfrm>
            <a:custGeom>
              <a:avLst/>
              <a:gdLst/>
              <a:ahLst/>
              <a:cxnLst/>
              <a:rect l="l" t="t" r="r" b="b"/>
              <a:pathLst>
                <a:path w="187342" h="187342">
                  <a:moveTo>
                    <a:pt x="0" y="0"/>
                  </a:moveTo>
                  <a:lnTo>
                    <a:pt x="187342" y="0"/>
                  </a:lnTo>
                  <a:lnTo>
                    <a:pt x="187342" y="187342"/>
                  </a:lnTo>
                  <a:lnTo>
                    <a:pt x="0" y="1873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4" name="Freeform 34"/>
            <p:cNvSpPr/>
            <p:nvPr/>
          </p:nvSpPr>
          <p:spPr>
            <a:xfrm>
              <a:off x="82836" y="617199"/>
              <a:ext cx="202157" cy="206439"/>
            </a:xfrm>
            <a:custGeom>
              <a:avLst/>
              <a:gdLst/>
              <a:ahLst/>
              <a:cxnLst/>
              <a:rect l="l" t="t" r="r" b="b"/>
              <a:pathLst>
                <a:path w="202157" h="206439">
                  <a:moveTo>
                    <a:pt x="0" y="0"/>
                  </a:moveTo>
                  <a:lnTo>
                    <a:pt x="202158" y="0"/>
                  </a:lnTo>
                  <a:lnTo>
                    <a:pt x="202158" y="206440"/>
                  </a:lnTo>
                  <a:lnTo>
                    <a:pt x="0" y="2064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sp>
          <p:nvSpPr>
            <p:cNvPr id="35" name="Freeform 35"/>
            <p:cNvSpPr/>
            <p:nvPr/>
          </p:nvSpPr>
          <p:spPr>
            <a:xfrm>
              <a:off x="82836" y="1171021"/>
              <a:ext cx="196576" cy="196576"/>
            </a:xfrm>
            <a:custGeom>
              <a:avLst/>
              <a:gdLst/>
              <a:ahLst/>
              <a:cxnLst/>
              <a:rect l="l" t="t" r="r" b="b"/>
              <a:pathLst>
                <a:path w="196576" h="196576">
                  <a:moveTo>
                    <a:pt x="0" y="0"/>
                  </a:moveTo>
                  <a:lnTo>
                    <a:pt x="196576" y="0"/>
                  </a:lnTo>
                  <a:lnTo>
                    <a:pt x="196576" y="196576"/>
                  </a:lnTo>
                  <a:lnTo>
                    <a:pt x="0" y="1965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th-TH">
                <a:latin typeface="TH Sarabun New" panose="020B0500040200020003" pitchFamily="34" charset="-34"/>
                <a:cs typeface="TH Sarabun New" panose="020B0500040200020003" pitchFamily="34" charset="-34"/>
              </a:endParaRPr>
            </a:p>
          </p:txBody>
        </p:sp>
        <p:grpSp>
          <p:nvGrpSpPr>
            <p:cNvPr id="36" name="Group 36"/>
            <p:cNvGrpSpPr/>
            <p:nvPr/>
          </p:nvGrpSpPr>
          <p:grpSpPr>
            <a:xfrm>
              <a:off x="0" y="-59312"/>
              <a:ext cx="4201491" cy="1561480"/>
              <a:chOff x="0" y="-19050"/>
              <a:chExt cx="1349444" cy="501520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51042"/>
                <a:ext cx="1349444" cy="431428"/>
              </a:xfrm>
              <a:custGeom>
                <a:avLst/>
                <a:gdLst/>
                <a:ahLst/>
                <a:cxnLst/>
                <a:rect l="l" t="t" r="r" b="b"/>
                <a:pathLst>
                  <a:path w="1349444" h="482470">
                    <a:moveTo>
                      <a:pt x="76074" y="0"/>
                    </a:moveTo>
                    <a:lnTo>
                      <a:pt x="1273370" y="0"/>
                    </a:lnTo>
                    <a:cubicBezTo>
                      <a:pt x="1293546" y="0"/>
                      <a:pt x="1312896" y="8015"/>
                      <a:pt x="1327162" y="22282"/>
                    </a:cubicBezTo>
                    <a:cubicBezTo>
                      <a:pt x="1341429" y="36548"/>
                      <a:pt x="1349444" y="55898"/>
                      <a:pt x="1349444" y="76074"/>
                    </a:cubicBezTo>
                    <a:lnTo>
                      <a:pt x="1349444" y="406396"/>
                    </a:lnTo>
                    <a:cubicBezTo>
                      <a:pt x="1349444" y="448410"/>
                      <a:pt x="1315385" y="482470"/>
                      <a:pt x="1273370" y="482470"/>
                    </a:cubicBezTo>
                    <a:lnTo>
                      <a:pt x="76074" y="482470"/>
                    </a:lnTo>
                    <a:cubicBezTo>
                      <a:pt x="55898" y="482470"/>
                      <a:pt x="36548" y="474455"/>
                      <a:pt x="22282" y="460188"/>
                    </a:cubicBezTo>
                    <a:cubicBezTo>
                      <a:pt x="8015" y="445922"/>
                      <a:pt x="0" y="426572"/>
                      <a:pt x="0" y="406396"/>
                    </a:cubicBezTo>
                    <a:lnTo>
                      <a:pt x="0" y="76074"/>
                    </a:lnTo>
                    <a:cubicBezTo>
                      <a:pt x="0" y="55898"/>
                      <a:pt x="8015" y="36548"/>
                      <a:pt x="22282" y="22282"/>
                    </a:cubicBezTo>
                    <a:cubicBezTo>
                      <a:pt x="36548" y="8015"/>
                      <a:pt x="55898" y="0"/>
                      <a:pt x="76074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th-TH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19050"/>
                <a:ext cx="1349444" cy="50152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792"/>
                  </a:lnSpc>
                </a:pPr>
                <a:endParaRPr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sp>
          <p:nvSpPr>
            <p:cNvPr id="40" name="TextBox 40"/>
            <p:cNvSpPr txBox="1"/>
            <p:nvPr/>
          </p:nvSpPr>
          <p:spPr>
            <a:xfrm>
              <a:off x="464799" y="549226"/>
              <a:ext cx="3757509" cy="3002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50"/>
                </a:lnSpc>
              </a:pPr>
              <a:r>
                <a:rPr lang="en-US" sz="1044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หน่วยงาน</a:t>
              </a:r>
              <a:r>
                <a:rPr lang="en-US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...............................................................................................................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416265" y="222532"/>
              <a:ext cx="3757510" cy="3002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50"/>
                </a:lnSpc>
              </a:pPr>
              <a:r>
                <a:rPr lang="en-US" sz="1044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ผู้</a:t>
              </a:r>
              <a:r>
                <a:rPr lang="th-TH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รายงาน</a:t>
              </a:r>
              <a:r>
                <a:rPr lang="en-US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/</a:t>
              </a:r>
              <a:r>
                <a:rPr lang="en-US" sz="1044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ผู้รับผิดชอบโครงกา</a:t>
              </a:r>
              <a:r>
                <a:rPr lang="th-TH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ร</a:t>
              </a:r>
              <a:r>
                <a:rPr lang="en-US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471080" y="857038"/>
              <a:ext cx="3757509" cy="3002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50"/>
                </a:lnSpc>
              </a:pPr>
              <a:r>
                <a:rPr lang="en-US" sz="1044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เบอร์โทรติดต่</a:t>
              </a:r>
              <a:r>
                <a:rPr lang="th-TH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อ</a:t>
              </a:r>
              <a:r>
                <a:rPr lang="en-US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.....................................................................................................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471080" y="1107619"/>
              <a:ext cx="3757509" cy="30022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650"/>
                </a:lnSpc>
              </a:pPr>
              <a:r>
                <a:rPr lang="en-US" sz="1044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E - mail ..............................................................................................................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-71285" y="4299641"/>
            <a:ext cx="3802493" cy="505160"/>
            <a:chOff x="0" y="0"/>
            <a:chExt cx="5767269" cy="673547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5" name="Group 45"/>
            <p:cNvGrpSpPr/>
            <p:nvPr/>
          </p:nvGrpSpPr>
          <p:grpSpPr>
            <a:xfrm rot="5400000">
              <a:off x="5399043" y="305321"/>
              <a:ext cx="278880" cy="457572"/>
              <a:chOff x="0" y="0"/>
              <a:chExt cx="3863988" cy="6339840"/>
            </a:xfrm>
            <a:grpFill/>
          </p:grpSpPr>
          <p:sp>
            <p:nvSpPr>
              <p:cNvPr id="46" name="Freeform 46"/>
              <p:cNvSpPr/>
              <p:nvPr/>
            </p:nvSpPr>
            <p:spPr>
              <a:xfrm>
                <a:off x="0" y="0"/>
                <a:ext cx="3863988" cy="6339840"/>
              </a:xfrm>
              <a:custGeom>
                <a:avLst/>
                <a:gdLst/>
                <a:ahLst/>
                <a:cxnLst/>
                <a:rect l="l" t="t" r="r" b="b"/>
                <a:pathLst>
                  <a:path w="3863988" h="6339840">
                    <a:moveTo>
                      <a:pt x="3863988" y="6339840"/>
                    </a:moveTo>
                    <a:lnTo>
                      <a:pt x="0" y="6339840"/>
                    </a:lnTo>
                    <a:lnTo>
                      <a:pt x="0" y="0"/>
                    </a:lnTo>
                    <a:lnTo>
                      <a:pt x="3863988" y="633984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  <p:grpSp>
          <p:nvGrpSpPr>
            <p:cNvPr id="47" name="Group 47"/>
            <p:cNvGrpSpPr/>
            <p:nvPr/>
          </p:nvGrpSpPr>
          <p:grpSpPr>
            <a:xfrm>
              <a:off x="0" y="0"/>
              <a:ext cx="5767269" cy="409354"/>
              <a:chOff x="0" y="0"/>
              <a:chExt cx="2147121" cy="152400"/>
            </a:xfrm>
            <a:grpFill/>
          </p:grpSpPr>
          <p:sp>
            <p:nvSpPr>
              <p:cNvPr id="48" name="Freeform 48"/>
              <p:cNvSpPr/>
              <p:nvPr/>
            </p:nvSpPr>
            <p:spPr>
              <a:xfrm>
                <a:off x="0" y="0"/>
                <a:ext cx="2147121" cy="152400"/>
              </a:xfrm>
              <a:custGeom>
                <a:avLst/>
                <a:gdLst/>
                <a:ahLst/>
                <a:cxnLst/>
                <a:rect l="l" t="t" r="r" b="b"/>
                <a:pathLst>
                  <a:path w="2147121" h="152400">
                    <a:moveTo>
                      <a:pt x="0" y="0"/>
                    </a:moveTo>
                    <a:lnTo>
                      <a:pt x="2147121" y="0"/>
                    </a:lnTo>
                    <a:lnTo>
                      <a:pt x="2147121" y="152400"/>
                    </a:lnTo>
                    <a:lnTo>
                      <a:pt x="0" y="152400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th-TH" dirty="0">
                  <a:latin typeface="TH Sarabun New" panose="020B0500040200020003" pitchFamily="34" charset="-34"/>
                  <a:cs typeface="TH Sarabun New" panose="020B0500040200020003" pitchFamily="34" charset="-34"/>
                </a:endParaRPr>
              </a:p>
            </p:txBody>
          </p:sp>
        </p:grpSp>
      </p:grpSp>
      <p:sp>
        <p:nvSpPr>
          <p:cNvPr id="49" name="Freeform 49"/>
          <p:cNvSpPr/>
          <p:nvPr/>
        </p:nvSpPr>
        <p:spPr>
          <a:xfrm>
            <a:off x="-71285" y="9869932"/>
            <a:ext cx="3487203" cy="871801"/>
          </a:xfrm>
          <a:custGeom>
            <a:avLst/>
            <a:gdLst/>
            <a:ahLst/>
            <a:cxnLst/>
            <a:rect l="l" t="t" r="r" b="b"/>
            <a:pathLst>
              <a:path w="3487203" h="871801">
                <a:moveTo>
                  <a:pt x="0" y="0"/>
                </a:moveTo>
                <a:lnTo>
                  <a:pt x="3487203" y="0"/>
                </a:lnTo>
                <a:lnTo>
                  <a:pt x="3487203" y="871801"/>
                </a:lnTo>
                <a:lnTo>
                  <a:pt x="0" y="87180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th-TH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6" name="TextBox 66"/>
          <p:cNvSpPr txBox="1"/>
          <p:nvPr/>
        </p:nvSpPr>
        <p:spPr>
          <a:xfrm>
            <a:off x="1366650" y="611047"/>
            <a:ext cx="5672687" cy="217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sz="1662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ชื่อโครงกา</a:t>
            </a:r>
            <a:r>
              <a:rPr lang="th-TH" sz="1662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ร</a:t>
            </a:r>
            <a:r>
              <a:rPr lang="en-US" sz="1662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....................................................................................................................................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292" y="1427205"/>
            <a:ext cx="3470178" cy="314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18"/>
              </a:lnSpc>
            </a:pPr>
            <a:r>
              <a:rPr lang="en-US" sz="1078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ความสอดคล้องกับแผนปฏิบัติราชการ</a:t>
            </a:r>
            <a:r>
              <a:rPr lang="en-US" sz="1078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  </a:t>
            </a:r>
          </a:p>
          <a:p>
            <a:pPr algn="ctr">
              <a:lnSpc>
                <a:spcPts val="1218"/>
              </a:lnSpc>
            </a:pPr>
            <a:r>
              <a:rPr lang="en-US" sz="1078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 </a:t>
            </a:r>
            <a:r>
              <a:rPr lang="en-US" sz="1078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มหาวิทยาลัยวิทยาลัยราชภัฏมหาสารคาม</a:t>
            </a:r>
            <a:endParaRPr lang="en-US" sz="1078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68" name="TextBox 68"/>
          <p:cNvSpPr txBox="1"/>
          <p:nvPr/>
        </p:nvSpPr>
        <p:spPr>
          <a:xfrm>
            <a:off x="183454" y="1840458"/>
            <a:ext cx="3291016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2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ประเด็นยุทธศาสตร์ ....................................................................................................</a:t>
            </a:r>
          </a:p>
          <a:p>
            <a:pPr algn="l">
              <a:lnSpc>
                <a:spcPts val="1582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เป้าประสงค์ ................................................................................................................</a:t>
            </a:r>
          </a:p>
          <a:p>
            <a:pPr algn="l">
              <a:lnSpc>
                <a:spcPts val="1582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ตัวชี้วัด ..........................................................................................................................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966881" y="5908171"/>
            <a:ext cx="1899113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2"/>
              </a:lnSpc>
            </a:pPr>
            <a:r>
              <a:rPr lang="en-US" sz="1280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วัตถุประสงค์ของโครงการ</a:t>
            </a:r>
            <a:endParaRPr lang="en-US" sz="1280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70" name="TextBox 70"/>
          <p:cNvSpPr txBox="1"/>
          <p:nvPr/>
        </p:nvSpPr>
        <p:spPr>
          <a:xfrm>
            <a:off x="220915" y="6180459"/>
            <a:ext cx="3062193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67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เพื่อ..............................................................................................................................</a:t>
            </a:r>
          </a:p>
          <a:p>
            <a:pPr algn="l">
              <a:lnSpc>
                <a:spcPts val="1467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เพื่อ...............................................................................................................................</a:t>
            </a:r>
          </a:p>
          <a:p>
            <a:pPr algn="l">
              <a:lnSpc>
                <a:spcPts val="1467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เพื่อ............................................................................................................................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903296" y="6801533"/>
            <a:ext cx="1622508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2"/>
              </a:lnSpc>
            </a:pPr>
            <a:r>
              <a:rPr lang="en-US" sz="1280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กลุ่มเป้าหมายของโครงการ</a:t>
            </a:r>
            <a:endParaRPr lang="en-US" sz="1280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72" name="TextBox 72"/>
          <p:cNvSpPr txBox="1"/>
          <p:nvPr/>
        </p:nvSpPr>
        <p:spPr>
          <a:xfrm>
            <a:off x="220915" y="7150021"/>
            <a:ext cx="3062193" cy="833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41"/>
              </a:lnSpc>
            </a:pPr>
            <a:r>
              <a:rPr lang="en-US" sz="1048" spc="-61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กลุ่มเป้าหมาย</a:t>
            </a:r>
            <a:r>
              <a:rPr lang="en-US" sz="1048" spc="-61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.........................................................................................................................................................................</a:t>
            </a:r>
          </a:p>
          <a:p>
            <a:pPr algn="l">
              <a:lnSpc>
                <a:spcPts val="1341"/>
              </a:lnSpc>
            </a:pPr>
            <a:r>
              <a:rPr lang="en-US" sz="1048" spc="-61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ปริมาณกลุ่มเป้าหมาย</a:t>
            </a:r>
            <a:r>
              <a:rPr lang="en-US" sz="1048" spc="-61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</a:t>
            </a:r>
            <a:r>
              <a:rPr lang="en-US" sz="1048" spc="-61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ประกอบด้วย</a:t>
            </a:r>
            <a:endParaRPr lang="en-US" sz="1048" spc="-61" dirty="0">
              <a:solidFill>
                <a:srgbClr val="000000"/>
              </a:solidFill>
              <a:latin typeface="TH Sarabun New" panose="020B0500040200020003" pitchFamily="34" charset="-34"/>
              <a:ea typeface="Th Sarabun New Bold"/>
              <a:cs typeface="TH Sarabun New" panose="020B0500040200020003" pitchFamily="34" charset="-34"/>
              <a:sym typeface="Th Sarabun New Bold"/>
            </a:endParaRPr>
          </a:p>
          <a:p>
            <a:pPr algn="l">
              <a:lnSpc>
                <a:spcPts val="1341"/>
              </a:lnSpc>
            </a:pPr>
            <a:r>
              <a:rPr lang="en-US" sz="1048" spc="-61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 </a:t>
            </a:r>
            <a:r>
              <a:rPr lang="en-US" sz="1048" spc="-61" dirty="0">
                <a:solidFill>
                  <a:srgbClr val="323239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1 ...........................................................................................................................................................................................</a:t>
            </a:r>
          </a:p>
          <a:p>
            <a:pPr algn="l">
              <a:lnSpc>
                <a:spcPts val="1341"/>
              </a:lnSpc>
            </a:pPr>
            <a:r>
              <a:rPr lang="en-US" sz="1048" spc="-61" dirty="0">
                <a:solidFill>
                  <a:srgbClr val="323239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 2 .........................................................................................................................................................................................</a:t>
            </a:r>
          </a:p>
          <a:p>
            <a:pPr algn="l">
              <a:lnSpc>
                <a:spcPts val="1341"/>
              </a:lnSpc>
            </a:pPr>
            <a:r>
              <a:rPr lang="en-US" sz="1048" spc="-61" dirty="0">
                <a:solidFill>
                  <a:srgbClr val="323239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 3 .........................................................................................................................................................................................</a:t>
            </a:r>
          </a:p>
        </p:txBody>
      </p:sp>
      <p:grpSp>
        <p:nvGrpSpPr>
          <p:cNvPr id="73" name="Group 73"/>
          <p:cNvGrpSpPr/>
          <p:nvPr/>
        </p:nvGrpSpPr>
        <p:grpSpPr>
          <a:xfrm>
            <a:off x="3780000" y="835900"/>
            <a:ext cx="3259337" cy="3248186"/>
            <a:chOff x="0" y="-19049"/>
            <a:chExt cx="4345783" cy="4330914"/>
          </a:xfrm>
        </p:grpSpPr>
        <p:sp>
          <p:nvSpPr>
            <p:cNvPr id="74" name="TextBox 74"/>
            <p:cNvSpPr txBox="1"/>
            <p:nvPr/>
          </p:nvSpPr>
          <p:spPr>
            <a:xfrm>
              <a:off x="0" y="-19049"/>
              <a:ext cx="1691181" cy="3248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76"/>
                </a:lnSpc>
              </a:pPr>
              <a:r>
                <a:rPr lang="en-US" sz="1340" b="1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Milk Tea Font TH Bold"/>
                  <a:cs typeface="TH Sarabun New" panose="020B0500040200020003" pitchFamily="34" charset="-34"/>
                  <a:sym typeface="Milk Tea Font TH Bold"/>
                </a:rPr>
                <a:t>กิจกรรมดำเนินงาน</a:t>
              </a:r>
              <a:endParaRPr lang="en-US" sz="1340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endParaRP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254307" y="326510"/>
              <a:ext cx="3502342" cy="256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67"/>
                </a:lnSpc>
              </a:pPr>
              <a:r>
                <a:rPr lang="en-US" sz="1048" u="sng" dirty="0" err="1">
                  <a:solidFill>
                    <a:srgbClr val="000000"/>
                  </a:solidFill>
                  <a:latin typeface="TH Sarabun New" panose="020B0500040200020003" pitchFamily="34" charset="-34"/>
                  <a:ea typeface="Milk Tea Font TH"/>
                  <a:cs typeface="TH Sarabun New" panose="020B0500040200020003" pitchFamily="34" charset="-34"/>
                  <a:sym typeface="Milk Tea Font TH"/>
                </a:rPr>
                <a:t>ต้นน้ำ</a:t>
              </a:r>
              <a:r>
                <a:rPr lang="en-US" sz="1048" u="sng" dirty="0">
                  <a:solidFill>
                    <a:srgbClr val="000000"/>
                  </a:solidFill>
                  <a:latin typeface="TH Sarabun New" panose="020B0500040200020003" pitchFamily="34" charset="-34"/>
                  <a:ea typeface="Milk Tea Font TH"/>
                  <a:cs typeface="TH Sarabun New" panose="020B0500040200020003" pitchFamily="34" charset="-34"/>
                  <a:sym typeface="Milk Tea Font TH"/>
                </a:rPr>
                <a:t> </a:t>
              </a:r>
            </a:p>
          </p:txBody>
        </p:sp>
        <p:sp>
          <p:nvSpPr>
            <p:cNvPr id="76" name="TextBox 76"/>
            <p:cNvSpPr txBox="1"/>
            <p:nvPr/>
          </p:nvSpPr>
          <p:spPr>
            <a:xfrm>
              <a:off x="298304" y="560884"/>
              <a:ext cx="4047479" cy="1095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63"/>
                </a:lnSpc>
              </a:pPr>
              <a:r>
                <a:rPr lang="en-US" sz="1348" spc="-28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</a:r>
            </a:p>
          </p:txBody>
        </p:sp>
        <p:sp>
          <p:nvSpPr>
            <p:cNvPr id="77" name="TextBox 77"/>
            <p:cNvSpPr txBox="1"/>
            <p:nvPr/>
          </p:nvSpPr>
          <p:spPr>
            <a:xfrm>
              <a:off x="254307" y="1601307"/>
              <a:ext cx="3502342" cy="256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67"/>
                </a:lnSpc>
              </a:pPr>
              <a:r>
                <a:rPr lang="en-US" sz="1048" u="sng">
                  <a:solidFill>
                    <a:srgbClr val="000000"/>
                  </a:solidFill>
                  <a:latin typeface="TH Sarabun New" panose="020B0500040200020003" pitchFamily="34" charset="-34"/>
                  <a:ea typeface="Milk Tea Font TH"/>
                  <a:cs typeface="TH Sarabun New" panose="020B0500040200020003" pitchFamily="34" charset="-34"/>
                  <a:sym typeface="Milk Tea Font TH"/>
                </a:rPr>
                <a:t>กลางน้ำ</a:t>
              </a:r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298304" y="1909734"/>
              <a:ext cx="4047479" cy="1095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63"/>
                </a:lnSpc>
              </a:pPr>
              <a:r>
                <a:rPr lang="en-US" sz="1348" spc="-28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</a:r>
            </a:p>
          </p:txBody>
        </p:sp>
        <p:sp>
          <p:nvSpPr>
            <p:cNvPr id="79" name="TextBox 79"/>
            <p:cNvSpPr txBox="1"/>
            <p:nvPr/>
          </p:nvSpPr>
          <p:spPr>
            <a:xfrm>
              <a:off x="254307" y="2906289"/>
              <a:ext cx="3502342" cy="256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467"/>
                </a:lnSpc>
              </a:pPr>
              <a:r>
                <a:rPr lang="en-US" sz="1048" u="sng">
                  <a:solidFill>
                    <a:srgbClr val="000000"/>
                  </a:solidFill>
                  <a:latin typeface="TH Sarabun New" panose="020B0500040200020003" pitchFamily="34" charset="-34"/>
                  <a:ea typeface="Milk Tea Font TH"/>
                  <a:cs typeface="TH Sarabun New" panose="020B0500040200020003" pitchFamily="34" charset="-34"/>
                  <a:sym typeface="Milk Tea Font TH"/>
                </a:rPr>
                <a:t>ปลายน้ำ</a:t>
              </a:r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298304" y="3216865"/>
              <a:ext cx="4047479" cy="10950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563"/>
                </a:lnSpc>
              </a:pPr>
              <a:r>
                <a:rPr lang="en-US" sz="1348" spc="-28" dirty="0">
                  <a:solidFill>
                    <a:srgbClr val="000000"/>
                  </a:solidFill>
                  <a:latin typeface="TH Sarabun New" panose="020B0500040200020003" pitchFamily="34" charset="-34"/>
                  <a:ea typeface="Th Sarabun New"/>
                  <a:cs typeface="TH Sarabun New" panose="020B0500040200020003" pitchFamily="34" charset="-34"/>
                  <a:sym typeface="Th Sarabun New"/>
                </a:rPr>
  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</a:r>
            </a:p>
          </p:txBody>
        </p:sp>
      </p:grpSp>
      <p:sp>
        <p:nvSpPr>
          <p:cNvPr id="81" name="TextBox 81"/>
          <p:cNvSpPr txBox="1"/>
          <p:nvPr/>
        </p:nvSpPr>
        <p:spPr>
          <a:xfrm>
            <a:off x="183454" y="8044246"/>
            <a:ext cx="1659903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2"/>
              </a:lnSpc>
            </a:pPr>
            <a:r>
              <a:rPr lang="en-US" sz="1280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ระยะเวลาดำเนินงาน</a:t>
            </a:r>
            <a:endParaRPr lang="en-US" sz="1280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82" name="TextBox 82"/>
          <p:cNvSpPr txBox="1"/>
          <p:nvPr/>
        </p:nvSpPr>
        <p:spPr>
          <a:xfrm>
            <a:off x="107426" y="8335584"/>
            <a:ext cx="3175683" cy="226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49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(วัน)</a:t>
            </a: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"/>
                <a:cs typeface="TH Sarabun New" panose="020B0500040200020003" pitchFamily="34" charset="-34"/>
                <a:sym typeface="Th Sarabun New"/>
              </a:rPr>
              <a:t>...............................</a:t>
            </a: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(เริ่มต้น)......................................(สิ้นสุด)................................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350431" y="9443446"/>
            <a:ext cx="2799086" cy="226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49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.................................................................................................................บาท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126964" y="9209258"/>
            <a:ext cx="1189505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2"/>
              </a:lnSpc>
            </a:pPr>
            <a:r>
              <a:rPr lang="en-US" sz="1280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งบประมาณ</a:t>
            </a:r>
            <a:endParaRPr lang="en-US" sz="1280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85" name="TextBox 85"/>
          <p:cNvSpPr txBox="1"/>
          <p:nvPr/>
        </p:nvSpPr>
        <p:spPr>
          <a:xfrm>
            <a:off x="183454" y="8653358"/>
            <a:ext cx="1346304" cy="2308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2"/>
              </a:lnSpc>
            </a:pPr>
            <a:r>
              <a:rPr lang="en-US" sz="1280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สถานที่จัดโครงการ</a:t>
            </a:r>
            <a:endParaRPr lang="en-US" sz="1280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86" name="TextBox 86"/>
          <p:cNvSpPr txBox="1"/>
          <p:nvPr/>
        </p:nvSpPr>
        <p:spPr>
          <a:xfrm>
            <a:off x="220915" y="8887546"/>
            <a:ext cx="3175172" cy="226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49"/>
              </a:lnSpc>
            </a:pPr>
            <a:r>
              <a:rPr lang="en-US" sz="1048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...............................................................................................................................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83454" y="3207435"/>
            <a:ext cx="3291016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2"/>
              </a:lnSpc>
            </a:pPr>
            <a:r>
              <a:rPr lang="en-US" sz="1048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ประเด็นยุทธศาสตร์</a:t>
            </a:r>
            <a:r>
              <a:rPr lang="en-US" sz="1048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....................................................................................................</a:t>
            </a:r>
          </a:p>
          <a:p>
            <a:pPr algn="l">
              <a:lnSpc>
                <a:spcPts val="1582"/>
              </a:lnSpc>
            </a:pPr>
            <a:r>
              <a:rPr lang="en-US" sz="1048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เป้าประสงค์</a:t>
            </a:r>
            <a:r>
              <a:rPr lang="en-US" sz="1048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...............................................................................................................</a:t>
            </a:r>
          </a:p>
          <a:p>
            <a:pPr algn="l">
              <a:lnSpc>
                <a:spcPts val="1582"/>
              </a:lnSpc>
            </a:pPr>
            <a:r>
              <a:rPr lang="en-US" sz="1048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กลยุทธ์</a:t>
            </a:r>
            <a:r>
              <a:rPr lang="en-US" sz="1048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.......................................................................................................................</a:t>
            </a:r>
          </a:p>
          <a:p>
            <a:pPr algn="l">
              <a:lnSpc>
                <a:spcPts val="1582"/>
              </a:lnSpc>
            </a:pPr>
            <a:r>
              <a:rPr lang="en-US" sz="1048" dirty="0" err="1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ตัวชี้วัด</a:t>
            </a:r>
            <a:r>
              <a:rPr lang="en-US" sz="1048" dirty="0">
                <a:solidFill>
                  <a:srgbClr val="000000"/>
                </a:solidFill>
                <a:latin typeface="TH Sarabun New" panose="020B0500040200020003" pitchFamily="34" charset="-34"/>
                <a:ea typeface="Th Sarabun New Bold"/>
                <a:cs typeface="TH Sarabun New" panose="020B0500040200020003" pitchFamily="34" charset="-34"/>
                <a:sym typeface="Th Sarabun New Bold"/>
              </a:rPr>
              <a:t> .......................................................................................................................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1014124" y="4347321"/>
            <a:ext cx="1913534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30"/>
              </a:lnSpc>
            </a:pPr>
            <a:r>
              <a:rPr lang="en-US" sz="1235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หลักการและเหตุผล</a:t>
            </a:r>
            <a:r>
              <a:rPr lang="en-US" sz="1235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/</a:t>
            </a:r>
            <a:r>
              <a:rPr lang="en-US" sz="1235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สภาพปัญหา</a:t>
            </a:r>
            <a:endParaRPr lang="en-US" sz="1235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89" name="TextBox 89"/>
          <p:cNvSpPr txBox="1"/>
          <p:nvPr/>
        </p:nvSpPr>
        <p:spPr>
          <a:xfrm>
            <a:off x="-20274" y="2704078"/>
            <a:ext cx="3470178" cy="314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18"/>
              </a:lnSpc>
            </a:pPr>
            <a:r>
              <a:rPr lang="en-US" sz="1078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ความสอดคล้องกับแผนปฏิบัติราชการ</a:t>
            </a:r>
            <a:r>
              <a:rPr lang="en-US" sz="1078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  </a:t>
            </a:r>
          </a:p>
          <a:p>
            <a:pPr algn="ctr">
              <a:lnSpc>
                <a:spcPts val="1218"/>
              </a:lnSpc>
            </a:pPr>
            <a:r>
              <a:rPr lang="en-US" sz="1078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 </a:t>
            </a:r>
            <a:r>
              <a:rPr lang="en-US" sz="1078" b="1" dirty="0" err="1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สำนักงานอธิการบดี</a:t>
            </a:r>
            <a:endParaRPr lang="en-US" sz="1078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39" name="TextBox 65">
            <a:extLst>
              <a:ext uri="{FF2B5EF4-FFF2-40B4-BE49-F238E27FC236}">
                <a16:creationId xmlns:a16="http://schemas.microsoft.com/office/drawing/2014/main" id="{224F5385-2046-C746-957A-6DA94CAE91C0}"/>
              </a:ext>
            </a:extLst>
          </p:cNvPr>
          <p:cNvSpPr txBox="1"/>
          <p:nvPr/>
        </p:nvSpPr>
        <p:spPr>
          <a:xfrm>
            <a:off x="1937930" y="190682"/>
            <a:ext cx="3701517" cy="1134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86"/>
              </a:lnSpc>
            </a:pPr>
            <a:r>
              <a:rPr lang="th-TH" sz="1200" b="1" dirty="0">
                <a:solidFill>
                  <a:srgbClr val="000000"/>
                </a:solidFill>
                <a:highlight>
                  <a:srgbClr val="FFFF00"/>
                </a:highlight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ประเด็นยุทธศาสตร์ที่.........../เป้าประสงค์ที่.........../กลยุทธ์ที่........./ตัวชี้วัดที่............</a:t>
            </a:r>
            <a:endParaRPr lang="en-US" sz="1200" b="1" dirty="0">
              <a:solidFill>
                <a:srgbClr val="000000"/>
              </a:solidFill>
              <a:highlight>
                <a:srgbClr val="FFFF00"/>
              </a:highlight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90" name="TextBox 80">
            <a:extLst>
              <a:ext uri="{FF2B5EF4-FFF2-40B4-BE49-F238E27FC236}">
                <a16:creationId xmlns:a16="http://schemas.microsoft.com/office/drawing/2014/main" id="{B8910352-F55F-8B07-38C1-E0459D285C9C}"/>
              </a:ext>
            </a:extLst>
          </p:cNvPr>
          <p:cNvSpPr txBox="1"/>
          <p:nvPr/>
        </p:nvSpPr>
        <p:spPr>
          <a:xfrm>
            <a:off x="3967481" y="5675223"/>
            <a:ext cx="3035609" cy="821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3"/>
              </a:lnSpc>
            </a:pPr>
            <a:r>
              <a:rPr lang="en-US" sz="1348" spc="-28" dirty="0">
                <a:solidFill>
                  <a:srgbClr val="000000"/>
                </a:solidFill>
                <a:latin typeface="TH Sarabun New" panose="020B0500040200020003" pitchFamily="34" charset="-34"/>
                <a:ea typeface="Th Sarabun New"/>
                <a:cs typeface="TH Sarabun New" panose="020B0500040200020003" pitchFamily="34" charset="-34"/>
                <a:sym typeface="Th Sarabun New"/>
              </a:rPr>
              <a:t>1...............................................................................................................................2...............................................................................................................................3...............................................................................................................................4.......................................................................................................................</a:t>
            </a:r>
          </a:p>
        </p:txBody>
      </p:sp>
      <p:sp>
        <p:nvSpPr>
          <p:cNvPr id="91" name="TextBox 88">
            <a:extLst>
              <a:ext uri="{FF2B5EF4-FFF2-40B4-BE49-F238E27FC236}">
                <a16:creationId xmlns:a16="http://schemas.microsoft.com/office/drawing/2014/main" id="{07DFA13B-BA31-D5A0-7ABF-DA7B9FEF91D7}"/>
              </a:ext>
            </a:extLst>
          </p:cNvPr>
          <p:cNvSpPr txBox="1"/>
          <p:nvPr/>
        </p:nvSpPr>
        <p:spPr>
          <a:xfrm>
            <a:off x="3933269" y="5390544"/>
            <a:ext cx="317416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30"/>
              </a:lnSpc>
            </a:pPr>
            <a:r>
              <a:rPr lang="th-TH" sz="1235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ปัญหาและอุปสรรคในการดำเนินโครงการกิจกรรม</a:t>
            </a:r>
            <a:endParaRPr lang="en-US" sz="1235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92" name="TextBox 88">
            <a:extLst>
              <a:ext uri="{FF2B5EF4-FFF2-40B4-BE49-F238E27FC236}">
                <a16:creationId xmlns:a16="http://schemas.microsoft.com/office/drawing/2014/main" id="{487310C9-6AC2-0D62-70ED-80844C61ACD6}"/>
              </a:ext>
            </a:extLst>
          </p:cNvPr>
          <p:cNvSpPr txBox="1"/>
          <p:nvPr/>
        </p:nvSpPr>
        <p:spPr>
          <a:xfrm>
            <a:off x="4021765" y="6502685"/>
            <a:ext cx="317416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30"/>
              </a:lnSpc>
            </a:pPr>
            <a:r>
              <a:rPr lang="th-TH" sz="1235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วิธีการแก้ไข</a:t>
            </a:r>
            <a:endParaRPr lang="en-US" sz="1235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  <p:sp>
        <p:nvSpPr>
          <p:cNvPr id="93" name="TextBox 80">
            <a:extLst>
              <a:ext uri="{FF2B5EF4-FFF2-40B4-BE49-F238E27FC236}">
                <a16:creationId xmlns:a16="http://schemas.microsoft.com/office/drawing/2014/main" id="{B5202F6E-6A5E-720A-A188-E838186C5B88}"/>
              </a:ext>
            </a:extLst>
          </p:cNvPr>
          <p:cNvSpPr txBox="1"/>
          <p:nvPr/>
        </p:nvSpPr>
        <p:spPr>
          <a:xfrm>
            <a:off x="4002544" y="6726201"/>
            <a:ext cx="3035609" cy="821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3"/>
              </a:lnSpc>
            </a:pPr>
            <a:r>
              <a:rPr lang="en-US" sz="1348" spc="-28" dirty="0">
                <a:solidFill>
                  <a:srgbClr val="000000"/>
                </a:solidFill>
                <a:latin typeface="TH Sarabun New" panose="020B0500040200020003" pitchFamily="34" charset="-34"/>
                <a:ea typeface="Th Sarabun New"/>
                <a:cs typeface="TH Sarabun New" panose="020B0500040200020003" pitchFamily="34" charset="-34"/>
                <a:sym typeface="Th Sarabun New"/>
              </a:rPr>
              <a:t>1...............................................................................................................................2...............................................................................................................................3...............................................................................................................................4.......................................................................................................................</a:t>
            </a:r>
          </a:p>
        </p:txBody>
      </p:sp>
      <p:sp>
        <p:nvSpPr>
          <p:cNvPr id="96" name="สี่เหลี่ยมผืนผ้า 95">
            <a:extLst>
              <a:ext uri="{FF2B5EF4-FFF2-40B4-BE49-F238E27FC236}">
                <a16:creationId xmlns:a16="http://schemas.microsoft.com/office/drawing/2014/main" id="{C3BCD21D-5FEE-4B2E-3B5E-A041D1EB8497}"/>
              </a:ext>
            </a:extLst>
          </p:cNvPr>
          <p:cNvSpPr/>
          <p:nvPr/>
        </p:nvSpPr>
        <p:spPr>
          <a:xfrm>
            <a:off x="3788688" y="7775584"/>
            <a:ext cx="1564362" cy="7108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/>
              <a:t>รูปภาพ</a:t>
            </a:r>
          </a:p>
        </p:txBody>
      </p:sp>
      <p:sp>
        <p:nvSpPr>
          <p:cNvPr id="97" name="สี่เหลี่ยมผืนผ้า 96">
            <a:extLst>
              <a:ext uri="{FF2B5EF4-FFF2-40B4-BE49-F238E27FC236}">
                <a16:creationId xmlns:a16="http://schemas.microsoft.com/office/drawing/2014/main" id="{591B84AA-5D8A-4B54-3303-7843A074CC85}"/>
              </a:ext>
            </a:extLst>
          </p:cNvPr>
          <p:cNvSpPr/>
          <p:nvPr/>
        </p:nvSpPr>
        <p:spPr>
          <a:xfrm>
            <a:off x="5503339" y="7757154"/>
            <a:ext cx="1600748" cy="7108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/>
              <a:t>รูปภาพ</a:t>
            </a:r>
          </a:p>
        </p:txBody>
      </p:sp>
      <p:sp>
        <p:nvSpPr>
          <p:cNvPr id="98" name="สี่เหลี่ยมผืนผ้า 97">
            <a:extLst>
              <a:ext uri="{FF2B5EF4-FFF2-40B4-BE49-F238E27FC236}">
                <a16:creationId xmlns:a16="http://schemas.microsoft.com/office/drawing/2014/main" id="{BDF61B1F-D216-DA9A-0157-3CF2D973273C}"/>
              </a:ext>
            </a:extLst>
          </p:cNvPr>
          <p:cNvSpPr/>
          <p:nvPr/>
        </p:nvSpPr>
        <p:spPr>
          <a:xfrm>
            <a:off x="3788688" y="8616864"/>
            <a:ext cx="1564362" cy="7108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/>
              <a:t>รูปภาพ</a:t>
            </a:r>
          </a:p>
        </p:txBody>
      </p:sp>
      <p:sp>
        <p:nvSpPr>
          <p:cNvPr id="99" name="สี่เหลี่ยมผืนผ้า 98">
            <a:extLst>
              <a:ext uri="{FF2B5EF4-FFF2-40B4-BE49-F238E27FC236}">
                <a16:creationId xmlns:a16="http://schemas.microsoft.com/office/drawing/2014/main" id="{4CC2B24F-038E-EAED-301B-B91EA9C325F7}"/>
              </a:ext>
            </a:extLst>
          </p:cNvPr>
          <p:cNvSpPr/>
          <p:nvPr/>
        </p:nvSpPr>
        <p:spPr>
          <a:xfrm>
            <a:off x="5539725" y="8616864"/>
            <a:ext cx="1564362" cy="7108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/>
              <a:t>รูปภาพ</a:t>
            </a:r>
          </a:p>
        </p:txBody>
      </p:sp>
      <p:pic>
        <p:nvPicPr>
          <p:cNvPr id="101" name="รูปภาพ 100" descr="รูปภาพประกอบด้วย กราฟิก, เครื่องหมาย, การออกแบบกราฟิก, วงกลม&#10;&#10;เนื้อหาที่สร้างโดย AI อาจไม่ถูกต้อง">
            <a:extLst>
              <a:ext uri="{FF2B5EF4-FFF2-40B4-BE49-F238E27FC236}">
                <a16:creationId xmlns:a16="http://schemas.microsoft.com/office/drawing/2014/main" id="{660E75DB-5EAC-B080-ECA6-EAA2E3850AD8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847" y="-8983"/>
            <a:ext cx="1543043" cy="1389488"/>
          </a:xfrm>
          <a:prstGeom prst="rect">
            <a:avLst/>
          </a:prstGeom>
        </p:spPr>
      </p:pic>
      <p:sp>
        <p:nvSpPr>
          <p:cNvPr id="102" name="TextBox 80">
            <a:extLst>
              <a:ext uri="{FF2B5EF4-FFF2-40B4-BE49-F238E27FC236}">
                <a16:creationId xmlns:a16="http://schemas.microsoft.com/office/drawing/2014/main" id="{95219B93-BA25-6500-426B-77FA746E3197}"/>
              </a:ext>
            </a:extLst>
          </p:cNvPr>
          <p:cNvSpPr txBox="1"/>
          <p:nvPr/>
        </p:nvSpPr>
        <p:spPr>
          <a:xfrm>
            <a:off x="3908256" y="4486501"/>
            <a:ext cx="3035609" cy="821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3"/>
              </a:lnSpc>
            </a:pPr>
            <a:r>
              <a:rPr lang="en-US" sz="1348" spc="-28" dirty="0">
                <a:solidFill>
                  <a:srgbClr val="000000"/>
                </a:solidFill>
                <a:latin typeface="TH Sarabun New" panose="020B0500040200020003" pitchFamily="34" charset="-34"/>
                <a:ea typeface="Th Sarabun New"/>
                <a:cs typeface="TH Sarabun New" panose="020B0500040200020003" pitchFamily="34" charset="-34"/>
                <a:sym typeface="Th Sarabun New"/>
              </a:rPr>
              <a:t>1...............................................................................................................................2...............................................................................................................................3...............................................................................................................................4.......................................................................................................................</a:t>
            </a:r>
          </a:p>
        </p:txBody>
      </p:sp>
      <p:sp>
        <p:nvSpPr>
          <p:cNvPr id="104" name="TextBox 88">
            <a:extLst>
              <a:ext uri="{FF2B5EF4-FFF2-40B4-BE49-F238E27FC236}">
                <a16:creationId xmlns:a16="http://schemas.microsoft.com/office/drawing/2014/main" id="{20C90D76-8549-8A24-0D48-45F3B20013CE}"/>
              </a:ext>
            </a:extLst>
          </p:cNvPr>
          <p:cNvSpPr txBox="1"/>
          <p:nvPr/>
        </p:nvSpPr>
        <p:spPr>
          <a:xfrm>
            <a:off x="3883242" y="4215797"/>
            <a:ext cx="3174161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30"/>
              </a:lnSpc>
            </a:pPr>
            <a:r>
              <a:rPr lang="th-TH" sz="1235" b="1" dirty="0">
                <a:solidFill>
                  <a:srgbClr val="000000"/>
                </a:solidFill>
                <a:latin typeface="TH Sarabun New" panose="020B0500040200020003" pitchFamily="34" charset="-34"/>
                <a:ea typeface="Milk Tea Font TH Bold"/>
                <a:cs typeface="TH Sarabun New" panose="020B0500040200020003" pitchFamily="34" charset="-34"/>
                <a:sym typeface="Milk Tea Font TH Bold"/>
              </a:rPr>
              <a:t>ผลรับที่ได้จากการจัดโครงการ/กิจกรรม</a:t>
            </a:r>
            <a:endParaRPr lang="en-US" sz="1235" b="1" dirty="0">
              <a:solidFill>
                <a:srgbClr val="000000"/>
              </a:solidFill>
              <a:latin typeface="TH Sarabun New" panose="020B0500040200020003" pitchFamily="34" charset="-34"/>
              <a:ea typeface="Milk Tea Font TH Bold"/>
              <a:cs typeface="TH Sarabun New" panose="020B0500040200020003" pitchFamily="34" charset="-34"/>
              <a:sym typeface="Milk Tea Font TH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เขียวอมน้ำเงิน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197</Words>
  <Application>Microsoft Office PowerPoint</Application>
  <PresentationFormat>กำหนดเอง</PresentationFormat>
  <Paragraphs>52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Th Sarabun New</vt:lpstr>
      <vt:lpstr>Calibri</vt:lpstr>
      <vt:lpstr>Arial</vt:lpstr>
      <vt:lpstr>Office Theme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Shawn Garcia</dc:title>
  <dc:creator>Lenovo</dc:creator>
  <cp:lastModifiedBy>nanthana rattanamueang</cp:lastModifiedBy>
  <cp:revision>11</cp:revision>
  <cp:lastPrinted>2026-05-07T08:20:00Z</cp:lastPrinted>
  <dcterms:created xsi:type="dcterms:W3CDTF">2006-08-16T00:00:00Z</dcterms:created>
  <dcterms:modified xsi:type="dcterms:W3CDTF">2026-05-08T02:07:53Z</dcterms:modified>
  <dc:identifier>DAGOQinQfz8</dc:identifier>
</cp:coreProperties>
</file>