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797675" cy="9926638"/>
  <p:embeddedFontLst>
    <p:embeddedFont>
      <p:font typeface="Amiko TH" panose="020B0604020202020204" charset="-34"/>
      <p:regular r:id="rId4"/>
    </p:embeddedFont>
    <p:embeddedFont>
      <p:font typeface="Charcoal Font TH Bold" panose="020B0604020202020204" charset="-34"/>
      <p:regular r:id="rId5"/>
    </p:embeddedFont>
    <p:embeddedFont>
      <p:font typeface="Milk Tea Font TH" panose="020B0604020202020204" charset="-34"/>
      <p:regular r:id="rId6"/>
    </p:embeddedFont>
    <p:embeddedFont>
      <p:font typeface="Pattaya" panose="020B0604020202020204" charset="-34"/>
      <p:regular r:id="rId7"/>
    </p:embeddedFont>
    <p:embeddedFont>
      <p:font typeface="Th Sarabun New" panose="020B0500040200020003" pitchFamily="34" charset="-34"/>
      <p:regular r:id="rId8"/>
      <p:bold r:id="rId9"/>
      <p:italic r:id="rId10"/>
      <p:boldItalic r:id="rId11"/>
    </p:embeddedFont>
    <p:embeddedFont>
      <p:font typeface="Th Sarabun New" panose="020B0500040200020003" pitchFamily="34" charset="-34"/>
      <p:regular r:id="rId8"/>
      <p:bold r:id="rId9"/>
      <p:italic r:id="rId10"/>
      <p:boldItalic r:id="rId11"/>
    </p:embeddedFont>
    <p:embeddedFont>
      <p:font typeface="Th Sarabun New Bold" panose="020B0500040200020003" pitchFamily="34" charset="-34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1" autoAdjust="0"/>
    <p:restoredTop sz="94552" autoAdjust="0"/>
  </p:normalViewPr>
  <p:slideViewPr>
    <p:cSldViewPr>
      <p:cViewPr>
        <p:scale>
          <a:sx n="200" d="100"/>
          <a:sy n="200" d="100"/>
        </p:scale>
        <p:origin x="732" y="-89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34A1-2DFA-4AE5-8005-EA9C35CF59F5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5433E-DA59-45DC-993F-FC0AB8A69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0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5433E-DA59-45DC-993F-FC0AB8A699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9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sv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microsoft.com/office/2007/relationships/hdphoto" Target="../media/hdphoto1.wdp"/><Relationship Id="rId9" Type="http://schemas.openxmlformats.org/officeDocument/2006/relationships/image" Target="../media/image6.svg"/><Relationship Id="rId1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8DADDA64-9756-DA1E-9298-285038378A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5000"/>
                    </a14:imgEffect>
                    <a14:imgEffect>
                      <a14:brightnessContrast bright="37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31" y="-60869"/>
            <a:ext cx="7523418" cy="10763576"/>
          </a:xfrm>
          <a:prstGeom prst="rect">
            <a:avLst/>
          </a:prstGeom>
        </p:spPr>
      </p:pic>
      <p:sp>
        <p:nvSpPr>
          <p:cNvPr id="35" name="Freeform 2">
            <a:extLst>
              <a:ext uri="{FF2B5EF4-FFF2-40B4-BE49-F238E27FC236}">
                <a16:creationId xmlns:a16="http://schemas.microsoft.com/office/drawing/2014/main" id="{89B5D680-BB65-C435-CE3D-68DB3A48109B}"/>
              </a:ext>
            </a:extLst>
          </p:cNvPr>
          <p:cNvSpPr/>
          <p:nvPr/>
        </p:nvSpPr>
        <p:spPr>
          <a:xfrm flipV="1">
            <a:off x="0" y="-4"/>
            <a:ext cx="7556500" cy="1307924"/>
          </a:xfrm>
          <a:custGeom>
            <a:avLst/>
            <a:gdLst/>
            <a:ahLst/>
            <a:cxnLst/>
            <a:rect l="l" t="t" r="r" b="b"/>
            <a:pathLst>
              <a:path w="16405037" h="3826740">
                <a:moveTo>
                  <a:pt x="0" y="3826740"/>
                </a:moveTo>
                <a:lnTo>
                  <a:pt x="16405037" y="3826740"/>
                </a:lnTo>
                <a:lnTo>
                  <a:pt x="16405037" y="0"/>
                </a:lnTo>
                <a:lnTo>
                  <a:pt x="0" y="0"/>
                </a:lnTo>
                <a:lnTo>
                  <a:pt x="0" y="3826740"/>
                </a:lnTo>
                <a:close/>
              </a:path>
            </a:pathLst>
          </a:custGeom>
          <a:blipFill>
            <a:blip r:embed="rId5">
              <a:alphaModFix amt="60000"/>
            </a:blip>
            <a:stretch>
              <a:fillRect b="-56473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7" name="Freeform 2">
            <a:extLst>
              <a:ext uri="{FF2B5EF4-FFF2-40B4-BE49-F238E27FC236}">
                <a16:creationId xmlns:a16="http://schemas.microsoft.com/office/drawing/2014/main" id="{FCBBABD7-3B6E-5D09-A580-22F3E375B26F}"/>
              </a:ext>
            </a:extLst>
          </p:cNvPr>
          <p:cNvSpPr/>
          <p:nvPr/>
        </p:nvSpPr>
        <p:spPr>
          <a:xfrm rot="10800000" flipV="1">
            <a:off x="0" y="9996534"/>
            <a:ext cx="7556500" cy="696866"/>
          </a:xfrm>
          <a:custGeom>
            <a:avLst/>
            <a:gdLst/>
            <a:ahLst/>
            <a:cxnLst/>
            <a:rect l="l" t="t" r="r" b="b"/>
            <a:pathLst>
              <a:path w="16405037" h="3826740">
                <a:moveTo>
                  <a:pt x="0" y="3826740"/>
                </a:moveTo>
                <a:lnTo>
                  <a:pt x="16405037" y="3826740"/>
                </a:lnTo>
                <a:lnTo>
                  <a:pt x="16405037" y="0"/>
                </a:lnTo>
                <a:lnTo>
                  <a:pt x="0" y="0"/>
                </a:lnTo>
                <a:lnTo>
                  <a:pt x="0" y="3826740"/>
                </a:lnTo>
                <a:close/>
              </a:path>
            </a:pathLst>
          </a:custGeom>
          <a:blipFill>
            <a:blip r:embed="rId5">
              <a:alphaModFix amt="60000"/>
            </a:blip>
            <a:stretch>
              <a:fillRect b="-56473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2645327" y="10453675"/>
            <a:ext cx="119521" cy="104255"/>
          </a:xfrm>
          <a:custGeom>
            <a:avLst/>
            <a:gdLst/>
            <a:ahLst/>
            <a:cxnLst/>
            <a:rect l="l" t="t" r="r" b="b"/>
            <a:pathLst>
              <a:path w="121851" h="121851">
                <a:moveTo>
                  <a:pt x="0" y="0"/>
                </a:moveTo>
                <a:lnTo>
                  <a:pt x="121852" y="0"/>
                </a:lnTo>
                <a:lnTo>
                  <a:pt x="121852" y="121851"/>
                </a:lnTo>
                <a:lnTo>
                  <a:pt x="0" y="1218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00"/>
          </a:p>
        </p:txBody>
      </p:sp>
      <p:sp>
        <p:nvSpPr>
          <p:cNvPr id="8" name="Freeform 8"/>
          <p:cNvSpPr/>
          <p:nvPr/>
        </p:nvSpPr>
        <p:spPr>
          <a:xfrm>
            <a:off x="4345566" y="10467630"/>
            <a:ext cx="119521" cy="97469"/>
          </a:xfrm>
          <a:custGeom>
            <a:avLst/>
            <a:gdLst/>
            <a:ahLst/>
            <a:cxnLst/>
            <a:rect l="l" t="t" r="r" b="b"/>
            <a:pathLst>
              <a:path w="119521" h="119521">
                <a:moveTo>
                  <a:pt x="0" y="0"/>
                </a:moveTo>
                <a:lnTo>
                  <a:pt x="119521" y="0"/>
                </a:lnTo>
                <a:lnTo>
                  <a:pt x="119521" y="119521"/>
                </a:lnTo>
                <a:lnTo>
                  <a:pt x="0" y="1195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00"/>
          </a:p>
        </p:txBody>
      </p:sp>
      <p:sp>
        <p:nvSpPr>
          <p:cNvPr id="9" name="Freeform 9"/>
          <p:cNvSpPr/>
          <p:nvPr/>
        </p:nvSpPr>
        <p:spPr>
          <a:xfrm>
            <a:off x="355416" y="10449988"/>
            <a:ext cx="133886" cy="104285"/>
          </a:xfrm>
          <a:custGeom>
            <a:avLst/>
            <a:gdLst/>
            <a:ahLst/>
            <a:cxnLst/>
            <a:rect l="l" t="t" r="r" b="b"/>
            <a:pathLst>
              <a:path w="128973" h="131705">
                <a:moveTo>
                  <a:pt x="0" y="0"/>
                </a:moveTo>
                <a:lnTo>
                  <a:pt x="128974" y="0"/>
                </a:lnTo>
                <a:lnTo>
                  <a:pt x="128974" y="131706"/>
                </a:lnTo>
                <a:lnTo>
                  <a:pt x="0" y="1317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00" dirty="0"/>
          </a:p>
        </p:txBody>
      </p:sp>
      <p:sp>
        <p:nvSpPr>
          <p:cNvPr id="10" name="Freeform 10"/>
          <p:cNvSpPr/>
          <p:nvPr/>
        </p:nvSpPr>
        <p:spPr>
          <a:xfrm>
            <a:off x="5865503" y="10461172"/>
            <a:ext cx="119521" cy="104255"/>
          </a:xfrm>
          <a:custGeom>
            <a:avLst/>
            <a:gdLst/>
            <a:ahLst/>
            <a:cxnLst/>
            <a:rect l="l" t="t" r="r" b="b"/>
            <a:pathLst>
              <a:path w="125412" h="125412">
                <a:moveTo>
                  <a:pt x="0" y="0"/>
                </a:moveTo>
                <a:lnTo>
                  <a:pt x="125412" y="0"/>
                </a:lnTo>
                <a:lnTo>
                  <a:pt x="125412" y="125412"/>
                </a:lnTo>
                <a:lnTo>
                  <a:pt x="0" y="1254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00"/>
          </a:p>
        </p:txBody>
      </p:sp>
      <p:grpSp>
        <p:nvGrpSpPr>
          <p:cNvPr id="11" name="Group 11"/>
          <p:cNvGrpSpPr/>
          <p:nvPr/>
        </p:nvGrpSpPr>
        <p:grpSpPr>
          <a:xfrm>
            <a:off x="207189" y="10402291"/>
            <a:ext cx="7218815" cy="202818"/>
            <a:chOff x="0" y="0"/>
            <a:chExt cx="912993" cy="302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12993" cy="302600"/>
            </a:xfrm>
            <a:custGeom>
              <a:avLst/>
              <a:gdLst/>
              <a:ahLst/>
              <a:cxnLst/>
              <a:rect l="l" t="t" r="r" b="b"/>
              <a:pathLst>
                <a:path w="912993" h="302600">
                  <a:moveTo>
                    <a:pt x="79012" y="0"/>
                  </a:moveTo>
                  <a:lnTo>
                    <a:pt x="833981" y="0"/>
                  </a:lnTo>
                  <a:cubicBezTo>
                    <a:pt x="854936" y="0"/>
                    <a:pt x="875033" y="8324"/>
                    <a:pt x="889851" y="23142"/>
                  </a:cubicBezTo>
                  <a:cubicBezTo>
                    <a:pt x="904669" y="37960"/>
                    <a:pt x="912993" y="58057"/>
                    <a:pt x="912993" y="79012"/>
                  </a:cubicBezTo>
                  <a:lnTo>
                    <a:pt x="912993" y="223588"/>
                  </a:lnTo>
                  <a:cubicBezTo>
                    <a:pt x="912993" y="244543"/>
                    <a:pt x="904669" y="264640"/>
                    <a:pt x="889851" y="279458"/>
                  </a:cubicBezTo>
                  <a:cubicBezTo>
                    <a:pt x="875033" y="294276"/>
                    <a:pt x="854936" y="302600"/>
                    <a:pt x="833981" y="302600"/>
                  </a:cubicBezTo>
                  <a:lnTo>
                    <a:pt x="79012" y="302600"/>
                  </a:lnTo>
                  <a:cubicBezTo>
                    <a:pt x="58057" y="302600"/>
                    <a:pt x="37960" y="294276"/>
                    <a:pt x="23142" y="279458"/>
                  </a:cubicBezTo>
                  <a:cubicBezTo>
                    <a:pt x="8324" y="264640"/>
                    <a:pt x="0" y="244543"/>
                    <a:pt x="0" y="223588"/>
                  </a:cubicBezTo>
                  <a:lnTo>
                    <a:pt x="0" y="79012"/>
                  </a:lnTo>
                  <a:cubicBezTo>
                    <a:pt x="0" y="58057"/>
                    <a:pt x="8324" y="37960"/>
                    <a:pt x="23142" y="23142"/>
                  </a:cubicBezTo>
                  <a:cubicBezTo>
                    <a:pt x="37960" y="8324"/>
                    <a:pt x="58057" y="0"/>
                    <a:pt x="79012" y="0"/>
                  </a:cubicBezTo>
                  <a:close/>
                </a:path>
              </a:pathLst>
            </a:custGeom>
            <a:ln w="9525" cap="rnd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912993" cy="350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 sz="14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814403" y="10426600"/>
            <a:ext cx="1428776" cy="138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45"/>
              </a:lnSpc>
            </a:pPr>
            <a:r>
              <a:rPr lang="th-TH" sz="600" b="1" dirty="0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หน่วยงาน </a:t>
            </a:r>
            <a:r>
              <a:rPr lang="en-US" sz="600" b="1" dirty="0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: </a:t>
            </a:r>
            <a:r>
              <a:rPr lang="en-US" sz="600" dirty="0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...........................................................................................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21773" y="10423191"/>
            <a:ext cx="2093566" cy="138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45"/>
              </a:lnSpc>
            </a:pPr>
            <a:r>
              <a:rPr lang="th-TH" sz="600" b="1" dirty="0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ผู้รับผิดชอบโครงการ </a:t>
            </a:r>
            <a:r>
              <a:rPr lang="en-US" sz="600" b="1" dirty="0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: </a:t>
            </a:r>
            <a:r>
              <a:rPr lang="en-US" sz="600" dirty="0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..........................................................................</a:t>
            </a:r>
            <a:r>
              <a:rPr lang="th-TH" sz="600" dirty="0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.............................................</a:t>
            </a:r>
            <a:r>
              <a:rPr lang="en-US" sz="600" dirty="0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........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89300" y="10439218"/>
            <a:ext cx="1327777" cy="138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45"/>
              </a:lnSpc>
            </a:pPr>
            <a:r>
              <a:rPr lang="th-TH" sz="600" b="1" dirty="0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เบอร์โทรติดต่อ </a:t>
            </a:r>
            <a:r>
              <a:rPr lang="en-US" sz="600" b="1" dirty="0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: </a:t>
            </a:r>
            <a:r>
              <a:rPr lang="en-US" sz="600" dirty="0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...........................................................................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15012" y="10435341"/>
            <a:ext cx="1393802" cy="138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45"/>
              </a:lnSpc>
            </a:pPr>
            <a:r>
              <a:rPr lang="en-US" sz="600" b="1" dirty="0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E - mail : </a:t>
            </a:r>
            <a:r>
              <a:rPr lang="en-US" sz="600" dirty="0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.........................................................................................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37624" y="1060056"/>
            <a:ext cx="1735826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39"/>
              </a:lnSpc>
            </a:pPr>
            <a:r>
              <a:rPr lang="th-TH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ด้าน</a:t>
            </a:r>
            <a:r>
              <a:rPr lang="en-US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....................................................................................................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02664" y="371647"/>
            <a:ext cx="5000531" cy="242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39"/>
              </a:lnSpc>
            </a:pPr>
            <a:r>
              <a:rPr lang="th-TH" sz="1600" b="1" spc="-19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coal Font TH Bold"/>
                <a:ea typeface="Charcoal Font TH Bold"/>
                <a:cs typeface="Charcoal Font TH Bold"/>
                <a:sym typeface="Charcoal Font TH Bold"/>
              </a:rPr>
              <a:t>ชื่อโครงการ</a:t>
            </a:r>
            <a:r>
              <a:rPr lang="en-US" sz="1600" b="1" spc="-19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coal Font TH Bold"/>
                <a:ea typeface="Charcoal Font TH Bold"/>
                <a:cs typeface="Charcoal Font TH Bold"/>
                <a:sym typeface="Charcoal Font TH Bold"/>
              </a:rPr>
              <a:t>.......................................................................................................................................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40795" y="523715"/>
            <a:ext cx="2717920" cy="216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82"/>
              </a:lnSpc>
            </a:pPr>
            <a:r>
              <a:rPr lang="en-US" sz="1050" spc="-54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ko TH"/>
                <a:ea typeface="Amiko TH"/>
                <a:cs typeface="Amiko TH"/>
                <a:sym typeface="Amiko TH"/>
              </a:rPr>
              <a:t>(</a:t>
            </a:r>
            <a:r>
              <a:rPr lang="th-TH" sz="1050" spc="-54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ko TH"/>
                <a:ea typeface="Amiko TH"/>
                <a:cs typeface="Amiko TH"/>
                <a:sym typeface="Amiko TH"/>
              </a:rPr>
              <a:t>โครงการมหาวิทยาลัยราชภัฏเพื่อการพัฒนาท้องถิ่น ประจำปีงบประมาณ พ.ศ. 2569</a:t>
            </a:r>
            <a:r>
              <a:rPr lang="en-US" sz="1050" spc="-54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ko TH"/>
                <a:ea typeface="Amiko TH"/>
                <a:cs typeface="Amiko TH"/>
                <a:sym typeface="Amiko TH"/>
              </a:rPr>
              <a:t>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89660" y="1059016"/>
            <a:ext cx="1929388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39"/>
              </a:lnSpc>
            </a:pPr>
            <a:r>
              <a:rPr lang="th-TH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ประเด็นที่ </a:t>
            </a:r>
            <a:r>
              <a:rPr lang="en-US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........................................................................................................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11771" y="1238892"/>
            <a:ext cx="1661679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39"/>
              </a:lnSpc>
            </a:pPr>
            <a:r>
              <a:rPr lang="th-TH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หมุดหมายที่ </a:t>
            </a:r>
            <a:r>
              <a:rPr lang="en-US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39738" y="1424120"/>
            <a:ext cx="1561024" cy="159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th-TH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ความเชื่อมโยงพันธกิจตาม </a:t>
            </a:r>
            <a:r>
              <a:rPr lang="en-US" sz="700" spc="-50" dirty="0" err="1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พ.ร.บ</a:t>
            </a:r>
            <a:r>
              <a:rPr lang="en-US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. </a:t>
            </a:r>
            <a:r>
              <a:rPr lang="en-US" sz="700" spc="-50" dirty="0" err="1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มรภ</a:t>
            </a:r>
            <a:r>
              <a:rPr lang="en-US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. </a:t>
            </a:r>
            <a:r>
              <a:rPr lang="en-US" sz="700" spc="-50" dirty="0" err="1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พ.ศ</a:t>
            </a:r>
            <a:r>
              <a:rPr lang="en-US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. 2547 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840800" y="1412589"/>
            <a:ext cx="3792443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39"/>
              </a:lnSpc>
            </a:pPr>
            <a:r>
              <a:rPr lang="en-US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มาตรา8 </a:t>
            </a:r>
            <a:r>
              <a:rPr lang="th-TH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ข้อ </a:t>
            </a:r>
            <a:r>
              <a:rPr lang="en-US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</a:t>
            </a:r>
            <a:r>
              <a:rPr lang="th-TH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</a:t>
            </a:r>
            <a:r>
              <a:rPr lang="en-US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 , </a:t>
            </a:r>
            <a:r>
              <a:rPr lang="th-TH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ข้อ </a:t>
            </a:r>
            <a:r>
              <a:rPr lang="en-US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</a:t>
            </a:r>
            <a:r>
              <a:rPr lang="th-TH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</a:t>
            </a:r>
            <a:r>
              <a:rPr lang="en-US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 , </a:t>
            </a:r>
            <a:r>
              <a:rPr lang="th-TH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ข้อ </a:t>
            </a:r>
            <a:r>
              <a:rPr lang="en-US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</a:t>
            </a:r>
            <a:r>
              <a:rPr lang="th-TH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</a:t>
            </a:r>
            <a:r>
              <a:rPr lang="en-US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 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79886" y="4899134"/>
            <a:ext cx="1194044" cy="168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th-TH" sz="1000" b="1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หน่วยงานภาคีเครือข่าย</a:t>
            </a:r>
            <a:r>
              <a:rPr lang="en-US" sz="1000" b="1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 :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89717" y="5097668"/>
            <a:ext cx="3194831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หน่วยงานภายใน คือ 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</a:t>
            </a:r>
          </a:p>
          <a:p>
            <a:pPr marL="0" lvl="1" indent="0">
              <a:lnSpc>
                <a:spcPts val="1253"/>
              </a:lnSpc>
            </a:pP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หน่วยงานภายนอก คือ 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17141" y="3535786"/>
            <a:ext cx="667343" cy="168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th-TH" sz="1000" b="1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วัตถุประสงค์</a:t>
            </a:r>
            <a:r>
              <a:rPr lang="en-US" sz="1000" b="1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 :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17140" y="3704542"/>
            <a:ext cx="3197752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1. ...................................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</a:t>
            </a:r>
          </a:p>
          <a:p>
            <a:pPr>
              <a:lnSpc>
                <a:spcPts val="1253"/>
              </a:lnSpc>
            </a:pP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2. .......................................................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</a:t>
            </a:r>
            <a:endParaRPr lang="en-US" sz="900" b="1" spc="27" dirty="0">
              <a:solidFill>
                <a:srgbClr val="4D4D4D"/>
              </a:solidFill>
              <a:latin typeface="Th Sarabun New Bold"/>
              <a:ea typeface="Th Sarabun New Bold"/>
              <a:cs typeface="Th Sarabun New Bold"/>
              <a:sym typeface="Th Sarabun New Bold"/>
            </a:endParaRPr>
          </a:p>
          <a:p>
            <a:pPr marL="0" lvl="1" indent="0">
              <a:lnSpc>
                <a:spcPts val="1253"/>
              </a:lnSpc>
            </a:pP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3. ........................................................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</a:t>
            </a:r>
          </a:p>
          <a:p>
            <a:pPr marL="0" lvl="1">
              <a:lnSpc>
                <a:spcPts val="1253"/>
              </a:lnSpc>
            </a:pP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4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 ........................................................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</a:t>
            </a:r>
            <a:endParaRPr lang="en-US" sz="900" b="1" spc="27" dirty="0">
              <a:solidFill>
                <a:srgbClr val="4D4D4D"/>
              </a:solidFill>
              <a:latin typeface="Th Sarabun New Bold"/>
              <a:ea typeface="Th Sarabun New Bold"/>
              <a:cs typeface="Th Sarabun New Bold"/>
              <a:sym typeface="Th Sarabun New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2954955" y="2264702"/>
            <a:ext cx="1368106" cy="223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th-TH" sz="1300" spc="-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taya"/>
                <a:ea typeface="Pattaya"/>
                <a:cs typeface="Pattaya"/>
                <a:sym typeface="Pattaya"/>
              </a:rPr>
              <a:t>ผลการดำเนินโครงการ</a:t>
            </a:r>
            <a:endParaRPr lang="en-US" sz="1300" spc="-5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ttaya"/>
              <a:ea typeface="Pattaya"/>
              <a:cs typeface="Pattaya"/>
              <a:sym typeface="Pattaya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509310" y="6893304"/>
            <a:ext cx="350035" cy="167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000" b="1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SROI : 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35410" y="6118066"/>
            <a:ext cx="2167756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th-TH" sz="1000" b="1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ปัญหาและอุปสรรคในการดำเนินงาน</a:t>
            </a:r>
            <a:r>
              <a:rPr lang="en-US" sz="1000" b="1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 :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00260" y="6345014"/>
            <a:ext cx="3198192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900" b="1" spc="27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........................................................................................................</a:t>
            </a:r>
            <a:r>
              <a:rPr lang="th-TH" sz="900" b="1" spc="27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</a:t>
            </a:r>
            <a:r>
              <a:rPr lang="en-US" sz="900" b="1" spc="27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</a:t>
            </a:r>
            <a:r>
              <a:rPr lang="th-TH" sz="900" b="1" spc="27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20973" y="7422965"/>
            <a:ext cx="1497161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th-TH" sz="1000" b="1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ข้อเสนอแนะในการดำเนินงาน </a:t>
            </a:r>
            <a:r>
              <a:rPr lang="en-US" sz="1000" b="1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: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2570193" y="811408"/>
            <a:ext cx="2105362" cy="223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th-TH" sz="1300" spc="-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taya"/>
                <a:ea typeface="Pattaya"/>
                <a:cs typeface="Pattaya"/>
                <a:sym typeface="Pattaya"/>
              </a:rPr>
              <a:t>ความสอดคล้องกับแผนระดับต่างๆ</a:t>
            </a:r>
            <a:endParaRPr lang="en-US" sz="1300" spc="-5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ttaya"/>
              <a:ea typeface="Pattaya"/>
              <a:cs typeface="Pattaya"/>
              <a:sym typeface="Pattaya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232615" y="1065561"/>
            <a:ext cx="1464971" cy="159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th-TH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ยุทธศาสตร์ชาติ ระยะ 20 ปี (พ.ศ. 2561-2580)</a:t>
            </a:r>
            <a:r>
              <a:rPr lang="en-US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 : 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631765" y="1055536"/>
            <a:ext cx="1857895" cy="159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th-TH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แผนแม่บทภายใต้แผนยุทธศาสตร์ชาติ (พ.ศ. 2561–2580)</a:t>
            </a:r>
            <a:r>
              <a:rPr lang="en-US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 :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232615" y="1247974"/>
            <a:ext cx="1579155" cy="159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th-TH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แผนพัฒนาเศรษฐกิจและสังคมแห่งชาติ ฉบับที่ 13</a:t>
            </a:r>
            <a:r>
              <a:rPr lang="en-US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 :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3622874" y="1235087"/>
            <a:ext cx="1987354" cy="162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th-TH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ยุทธศาสตร์กระทรวงอุดมศึกษา วิทยาศาสตร์ วิจัยและนวัตกรรม</a:t>
            </a:r>
            <a:r>
              <a:rPr lang="en-US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 :</a:t>
            </a:r>
          </a:p>
        </p:txBody>
      </p:sp>
      <p:sp>
        <p:nvSpPr>
          <p:cNvPr id="66" name="สี่เหลี่ยมผืนผ้า 76">
            <a:extLst>
              <a:ext uri="{FF2B5EF4-FFF2-40B4-BE49-F238E27FC236}">
                <a16:creationId xmlns:a16="http://schemas.microsoft.com/office/drawing/2014/main" id="{D3154AEB-677D-E3C1-41F9-D43253ABCF75}"/>
              </a:ext>
            </a:extLst>
          </p:cNvPr>
          <p:cNvSpPr/>
          <p:nvPr/>
        </p:nvSpPr>
        <p:spPr>
          <a:xfrm>
            <a:off x="90844" y="8105897"/>
            <a:ext cx="2163406" cy="12292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Milk Tea Font TH" panose="020B0604020202020204" charset="-34"/>
                <a:cs typeface="Milk Tea Font TH" panose="020B0604020202020204" charset="-34"/>
              </a:rPr>
              <a:t>รูปภาพ</a:t>
            </a:r>
          </a:p>
          <a:p>
            <a:pPr algn="ctr"/>
            <a:r>
              <a:rPr lang="th-TH" sz="500" dirty="0">
                <a:solidFill>
                  <a:schemeClr val="tx1"/>
                </a:solidFill>
                <a:latin typeface="Milk Tea Font TH" panose="020B0604020202020204" charset="-34"/>
                <a:cs typeface="Milk Tea Font TH" panose="020B0604020202020204" charset="-34"/>
              </a:rPr>
              <a:t>(รวม)</a:t>
            </a:r>
          </a:p>
        </p:txBody>
      </p:sp>
      <p:sp>
        <p:nvSpPr>
          <p:cNvPr id="72" name="Freeform 17">
            <a:extLst>
              <a:ext uri="{FF2B5EF4-FFF2-40B4-BE49-F238E27FC236}">
                <a16:creationId xmlns:a16="http://schemas.microsoft.com/office/drawing/2014/main" id="{F75EEB9C-2EBD-32AF-6D09-3CEF92BF9B25}"/>
              </a:ext>
            </a:extLst>
          </p:cNvPr>
          <p:cNvSpPr/>
          <p:nvPr/>
        </p:nvSpPr>
        <p:spPr>
          <a:xfrm>
            <a:off x="4707019" y="800491"/>
            <a:ext cx="297225" cy="239685"/>
          </a:xfrm>
          <a:custGeom>
            <a:avLst/>
            <a:gdLst/>
            <a:ahLst/>
            <a:cxnLst/>
            <a:rect l="l" t="t" r="r" b="b"/>
            <a:pathLst>
              <a:path w="299126" h="299126">
                <a:moveTo>
                  <a:pt x="0" y="0"/>
                </a:moveTo>
                <a:lnTo>
                  <a:pt x="299126" y="0"/>
                </a:lnTo>
                <a:lnTo>
                  <a:pt x="299126" y="299125"/>
                </a:lnTo>
                <a:lnTo>
                  <a:pt x="0" y="2991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 sz="14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3" name="Freeform 14">
            <a:extLst>
              <a:ext uri="{FF2B5EF4-FFF2-40B4-BE49-F238E27FC236}">
                <a16:creationId xmlns:a16="http://schemas.microsoft.com/office/drawing/2014/main" id="{D8045EFE-AC91-340B-27E1-86336B841F46}"/>
              </a:ext>
            </a:extLst>
          </p:cNvPr>
          <p:cNvSpPr/>
          <p:nvPr/>
        </p:nvSpPr>
        <p:spPr>
          <a:xfrm>
            <a:off x="2561126" y="2202852"/>
            <a:ext cx="318490" cy="306633"/>
          </a:xfrm>
          <a:custGeom>
            <a:avLst/>
            <a:gdLst/>
            <a:ahLst/>
            <a:cxnLst/>
            <a:rect l="l" t="t" r="r" b="b"/>
            <a:pathLst>
              <a:path w="324079" h="324079">
                <a:moveTo>
                  <a:pt x="0" y="0"/>
                </a:moveTo>
                <a:lnTo>
                  <a:pt x="324079" y="0"/>
                </a:lnTo>
                <a:lnTo>
                  <a:pt x="324079" y="324079"/>
                </a:lnTo>
                <a:lnTo>
                  <a:pt x="0" y="3240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 sz="14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4" name="Freeform 16">
            <a:extLst>
              <a:ext uri="{FF2B5EF4-FFF2-40B4-BE49-F238E27FC236}">
                <a16:creationId xmlns:a16="http://schemas.microsoft.com/office/drawing/2014/main" id="{A8DB984B-11EA-D988-0B66-59F6F620D0E4}"/>
              </a:ext>
            </a:extLst>
          </p:cNvPr>
          <p:cNvSpPr/>
          <p:nvPr/>
        </p:nvSpPr>
        <p:spPr>
          <a:xfrm>
            <a:off x="248567" y="7418823"/>
            <a:ext cx="212915" cy="252069"/>
          </a:xfrm>
          <a:custGeom>
            <a:avLst/>
            <a:gdLst/>
            <a:ahLst/>
            <a:cxnLst/>
            <a:rect l="l" t="t" r="r" b="b"/>
            <a:pathLst>
              <a:path w="280644" h="280644">
                <a:moveTo>
                  <a:pt x="0" y="0"/>
                </a:moveTo>
                <a:lnTo>
                  <a:pt x="280644" y="0"/>
                </a:lnTo>
                <a:lnTo>
                  <a:pt x="280644" y="280644"/>
                </a:lnTo>
                <a:lnTo>
                  <a:pt x="0" y="2806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 sz="12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Freeform 15">
            <a:extLst>
              <a:ext uri="{FF2B5EF4-FFF2-40B4-BE49-F238E27FC236}">
                <a16:creationId xmlns:a16="http://schemas.microsoft.com/office/drawing/2014/main" id="{723C6149-8A21-24F2-B962-DA41555F0765}"/>
              </a:ext>
            </a:extLst>
          </p:cNvPr>
          <p:cNvSpPr/>
          <p:nvPr/>
        </p:nvSpPr>
        <p:spPr>
          <a:xfrm>
            <a:off x="169196" y="6827431"/>
            <a:ext cx="277281" cy="277281"/>
          </a:xfrm>
          <a:custGeom>
            <a:avLst/>
            <a:gdLst/>
            <a:ahLst/>
            <a:cxnLst/>
            <a:rect l="l" t="t" r="r" b="b"/>
            <a:pathLst>
              <a:path w="277281" h="277281">
                <a:moveTo>
                  <a:pt x="0" y="0"/>
                </a:moveTo>
                <a:lnTo>
                  <a:pt x="277280" y="0"/>
                </a:lnTo>
                <a:lnTo>
                  <a:pt x="277280" y="277280"/>
                </a:lnTo>
                <a:lnTo>
                  <a:pt x="0" y="2772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 sz="12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6" name="Freeform 11">
            <a:extLst>
              <a:ext uri="{FF2B5EF4-FFF2-40B4-BE49-F238E27FC236}">
                <a16:creationId xmlns:a16="http://schemas.microsoft.com/office/drawing/2014/main" id="{B43B4043-87BE-4556-EEF1-2014628C8190}"/>
              </a:ext>
            </a:extLst>
          </p:cNvPr>
          <p:cNvSpPr/>
          <p:nvPr/>
        </p:nvSpPr>
        <p:spPr>
          <a:xfrm>
            <a:off x="180554" y="6056586"/>
            <a:ext cx="279396" cy="279396"/>
          </a:xfrm>
          <a:custGeom>
            <a:avLst/>
            <a:gdLst/>
            <a:ahLst/>
            <a:cxnLst/>
            <a:rect l="l" t="t" r="r" b="b"/>
            <a:pathLst>
              <a:path w="279396" h="279396">
                <a:moveTo>
                  <a:pt x="0" y="0"/>
                </a:moveTo>
                <a:lnTo>
                  <a:pt x="279396" y="0"/>
                </a:lnTo>
                <a:lnTo>
                  <a:pt x="279396" y="279396"/>
                </a:lnTo>
                <a:lnTo>
                  <a:pt x="0" y="2793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 sz="12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7" name="TextBox 24">
            <a:extLst>
              <a:ext uri="{FF2B5EF4-FFF2-40B4-BE49-F238E27FC236}">
                <a16:creationId xmlns:a16="http://schemas.microsoft.com/office/drawing/2014/main" id="{4703EF70-E8C7-AE7D-75FF-238CA0C05F65}"/>
              </a:ext>
            </a:extLst>
          </p:cNvPr>
          <p:cNvSpPr txBox="1"/>
          <p:nvPr/>
        </p:nvSpPr>
        <p:spPr>
          <a:xfrm>
            <a:off x="5633244" y="1222751"/>
            <a:ext cx="1792760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39"/>
              </a:lnSpc>
            </a:pPr>
            <a:r>
              <a:rPr lang="th-TH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แพลตฟอร์มที่ </a:t>
            </a:r>
            <a:r>
              <a:rPr lang="en-US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</a:t>
            </a:r>
          </a:p>
        </p:txBody>
      </p:sp>
      <p:sp>
        <p:nvSpPr>
          <p:cNvPr id="78" name="TextBox 63">
            <a:extLst>
              <a:ext uri="{FF2B5EF4-FFF2-40B4-BE49-F238E27FC236}">
                <a16:creationId xmlns:a16="http://schemas.microsoft.com/office/drawing/2014/main" id="{28A56F71-4849-F7F4-0916-EEBC01E616B1}"/>
              </a:ext>
            </a:extLst>
          </p:cNvPr>
          <p:cNvSpPr txBox="1"/>
          <p:nvPr/>
        </p:nvSpPr>
        <p:spPr>
          <a:xfrm>
            <a:off x="228322" y="1583615"/>
            <a:ext cx="2791961" cy="159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th-TH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แผนยุทธศาสตร์มหาวิทยาลัยราชภัฏเพื่อการพัฒนาท้องถิ่น</a:t>
            </a:r>
            <a:r>
              <a:rPr lang="en-US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 </a:t>
            </a:r>
            <a:r>
              <a:rPr lang="th-TH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ระยะ 20 ปี (พ.ศ. 2560-2579)</a:t>
            </a:r>
            <a:r>
              <a:rPr lang="en-US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 :</a:t>
            </a:r>
          </a:p>
        </p:txBody>
      </p:sp>
      <p:sp>
        <p:nvSpPr>
          <p:cNvPr id="79" name="TextBox 24">
            <a:extLst>
              <a:ext uri="{FF2B5EF4-FFF2-40B4-BE49-F238E27FC236}">
                <a16:creationId xmlns:a16="http://schemas.microsoft.com/office/drawing/2014/main" id="{2E9A123E-6ED4-BDD7-63AC-7B6C77516ACE}"/>
              </a:ext>
            </a:extLst>
          </p:cNvPr>
          <p:cNvSpPr txBox="1"/>
          <p:nvPr/>
        </p:nvSpPr>
        <p:spPr>
          <a:xfrm>
            <a:off x="3029172" y="1581053"/>
            <a:ext cx="1352890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39"/>
              </a:lnSpc>
            </a:pPr>
            <a:r>
              <a:rPr lang="th-TH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ยุทธศาสตร์ที่ </a:t>
            </a:r>
            <a:r>
              <a:rPr lang="en-US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</a:t>
            </a:r>
          </a:p>
        </p:txBody>
      </p:sp>
      <p:sp>
        <p:nvSpPr>
          <p:cNvPr id="80" name="TextBox 63">
            <a:extLst>
              <a:ext uri="{FF2B5EF4-FFF2-40B4-BE49-F238E27FC236}">
                <a16:creationId xmlns:a16="http://schemas.microsoft.com/office/drawing/2014/main" id="{D5588405-067E-2ACD-0D53-15CDFF9A4FAD}"/>
              </a:ext>
            </a:extLst>
          </p:cNvPr>
          <p:cNvSpPr txBox="1"/>
          <p:nvPr/>
        </p:nvSpPr>
        <p:spPr>
          <a:xfrm>
            <a:off x="231801" y="1753573"/>
            <a:ext cx="2479650" cy="159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th-TH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แผนปฏิบัติการเชิงยุทธศาสตร์ มหาวิทยาลัยราชภัฏ ระยะ 5 ปี (พ.ศ. 2560-2579)</a:t>
            </a:r>
            <a:r>
              <a:rPr lang="en-US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 :</a:t>
            </a:r>
          </a:p>
        </p:txBody>
      </p:sp>
      <p:sp>
        <p:nvSpPr>
          <p:cNvPr id="81" name="TextBox 24">
            <a:extLst>
              <a:ext uri="{FF2B5EF4-FFF2-40B4-BE49-F238E27FC236}">
                <a16:creationId xmlns:a16="http://schemas.microsoft.com/office/drawing/2014/main" id="{8FFABBA1-71ED-EA73-6BDA-C1248E1A4C79}"/>
              </a:ext>
            </a:extLst>
          </p:cNvPr>
          <p:cNvSpPr txBox="1"/>
          <p:nvPr/>
        </p:nvSpPr>
        <p:spPr>
          <a:xfrm>
            <a:off x="2763458" y="1753851"/>
            <a:ext cx="1618604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39"/>
              </a:lnSpc>
            </a:pPr>
            <a:r>
              <a:rPr lang="th-TH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ยุทธศาสตร์ที่ </a:t>
            </a:r>
            <a:r>
              <a:rPr lang="en-US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</a:t>
            </a:r>
          </a:p>
        </p:txBody>
      </p:sp>
      <p:sp>
        <p:nvSpPr>
          <p:cNvPr id="82" name="TextBox 63">
            <a:extLst>
              <a:ext uri="{FF2B5EF4-FFF2-40B4-BE49-F238E27FC236}">
                <a16:creationId xmlns:a16="http://schemas.microsoft.com/office/drawing/2014/main" id="{32AA936B-E41A-2831-8911-644305EED344}"/>
              </a:ext>
            </a:extLst>
          </p:cNvPr>
          <p:cNvSpPr txBox="1"/>
          <p:nvPr/>
        </p:nvSpPr>
        <p:spPr>
          <a:xfrm>
            <a:off x="4425889" y="1753572"/>
            <a:ext cx="1618604" cy="159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th-TH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แผนปฏิบัติราชการ ประจำปีงบประมาณ พ.ศ. 2569</a:t>
            </a:r>
            <a:r>
              <a:rPr lang="en-US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 :</a:t>
            </a:r>
            <a:r>
              <a:rPr lang="th-TH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 </a:t>
            </a:r>
            <a:endParaRPr lang="en-US" sz="700" spc="-50" dirty="0">
              <a:solidFill>
                <a:srgbClr val="000000"/>
              </a:solidFill>
              <a:latin typeface="Milk Tea Font TH"/>
              <a:ea typeface="Milk Tea Font TH"/>
              <a:cs typeface="Milk Tea Font TH"/>
              <a:sym typeface="Milk Tea Font TH"/>
            </a:endParaRPr>
          </a:p>
        </p:txBody>
      </p:sp>
      <p:sp>
        <p:nvSpPr>
          <p:cNvPr id="83" name="TextBox 24">
            <a:extLst>
              <a:ext uri="{FF2B5EF4-FFF2-40B4-BE49-F238E27FC236}">
                <a16:creationId xmlns:a16="http://schemas.microsoft.com/office/drawing/2014/main" id="{9D19953B-C0CC-7A76-D9FB-D9F258E91872}"/>
              </a:ext>
            </a:extLst>
          </p:cNvPr>
          <p:cNvSpPr txBox="1"/>
          <p:nvPr/>
        </p:nvSpPr>
        <p:spPr>
          <a:xfrm>
            <a:off x="6049492" y="1743280"/>
            <a:ext cx="1400607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39"/>
              </a:lnSpc>
            </a:pPr>
            <a:r>
              <a:rPr lang="th-TH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ยุทธศาสตร์ที่ </a:t>
            </a:r>
            <a:r>
              <a:rPr lang="en-US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</a:t>
            </a:r>
            <a:r>
              <a:rPr lang="th-TH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</a:t>
            </a:r>
            <a:r>
              <a:rPr lang="en-US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</a:t>
            </a:r>
          </a:p>
        </p:txBody>
      </p:sp>
      <p:sp>
        <p:nvSpPr>
          <p:cNvPr id="84" name="TextBox 63">
            <a:extLst>
              <a:ext uri="{FF2B5EF4-FFF2-40B4-BE49-F238E27FC236}">
                <a16:creationId xmlns:a16="http://schemas.microsoft.com/office/drawing/2014/main" id="{A86A555D-64A9-29EF-9947-9EEE21CD7DAF}"/>
              </a:ext>
            </a:extLst>
          </p:cNvPr>
          <p:cNvSpPr txBox="1"/>
          <p:nvPr/>
        </p:nvSpPr>
        <p:spPr>
          <a:xfrm>
            <a:off x="235593" y="1914593"/>
            <a:ext cx="298199" cy="159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th-TH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ตัวชี้วัด</a:t>
            </a:r>
            <a:r>
              <a:rPr lang="en-US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 : </a:t>
            </a:r>
            <a:r>
              <a:rPr lang="th-TH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 </a:t>
            </a:r>
            <a:endParaRPr lang="en-US" sz="700" spc="-50" dirty="0">
              <a:solidFill>
                <a:srgbClr val="000000"/>
              </a:solidFill>
              <a:latin typeface="Milk Tea Font TH"/>
              <a:ea typeface="Milk Tea Font TH"/>
              <a:cs typeface="Milk Tea Font TH"/>
              <a:sym typeface="Milk Tea Font TH"/>
            </a:endParaRPr>
          </a:p>
        </p:txBody>
      </p:sp>
      <p:sp>
        <p:nvSpPr>
          <p:cNvPr id="85" name="TextBox 24">
            <a:extLst>
              <a:ext uri="{FF2B5EF4-FFF2-40B4-BE49-F238E27FC236}">
                <a16:creationId xmlns:a16="http://schemas.microsoft.com/office/drawing/2014/main" id="{773FCC57-36A1-A13D-F2E3-21B894CB130A}"/>
              </a:ext>
            </a:extLst>
          </p:cNvPr>
          <p:cNvSpPr txBox="1"/>
          <p:nvPr/>
        </p:nvSpPr>
        <p:spPr>
          <a:xfrm>
            <a:off x="535410" y="1919658"/>
            <a:ext cx="1618604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39"/>
              </a:lnSpc>
            </a:pPr>
            <a:r>
              <a:rPr lang="th-TH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ตัวชี้วัดที่ </a:t>
            </a:r>
            <a:r>
              <a:rPr lang="en-US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</a:t>
            </a:r>
          </a:p>
        </p:txBody>
      </p:sp>
      <p:sp>
        <p:nvSpPr>
          <p:cNvPr id="87" name="TextBox 63">
            <a:extLst>
              <a:ext uri="{FF2B5EF4-FFF2-40B4-BE49-F238E27FC236}">
                <a16:creationId xmlns:a16="http://schemas.microsoft.com/office/drawing/2014/main" id="{8F3B9DA2-066C-84D6-D3F1-2B9829D241B7}"/>
              </a:ext>
            </a:extLst>
          </p:cNvPr>
          <p:cNvSpPr txBox="1"/>
          <p:nvPr/>
        </p:nvSpPr>
        <p:spPr>
          <a:xfrm>
            <a:off x="2184205" y="1918468"/>
            <a:ext cx="1512239" cy="159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th-TH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เป้าหมายการพัฒนาที่ (</a:t>
            </a:r>
            <a:r>
              <a:rPr lang="en-US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SDGs) : </a:t>
            </a:r>
          </a:p>
        </p:txBody>
      </p:sp>
      <p:sp>
        <p:nvSpPr>
          <p:cNvPr id="88" name="TextBox 24">
            <a:extLst>
              <a:ext uri="{FF2B5EF4-FFF2-40B4-BE49-F238E27FC236}">
                <a16:creationId xmlns:a16="http://schemas.microsoft.com/office/drawing/2014/main" id="{BAF9DDFF-B348-68C8-9A8E-B8E6339BE62D}"/>
              </a:ext>
            </a:extLst>
          </p:cNvPr>
          <p:cNvSpPr txBox="1"/>
          <p:nvPr/>
        </p:nvSpPr>
        <p:spPr>
          <a:xfrm>
            <a:off x="3187772" y="1913346"/>
            <a:ext cx="1447745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39"/>
              </a:lnSpc>
            </a:pPr>
            <a:r>
              <a:rPr lang="th-TH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เป้าหมายที่ </a:t>
            </a:r>
            <a:r>
              <a:rPr lang="en-US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</a:t>
            </a:r>
            <a:r>
              <a:rPr lang="th-TH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</a:t>
            </a:r>
            <a:r>
              <a:rPr lang="en-US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</a:t>
            </a:r>
          </a:p>
        </p:txBody>
      </p:sp>
      <p:sp>
        <p:nvSpPr>
          <p:cNvPr id="89" name="TextBox 63">
            <a:extLst>
              <a:ext uri="{FF2B5EF4-FFF2-40B4-BE49-F238E27FC236}">
                <a16:creationId xmlns:a16="http://schemas.microsoft.com/office/drawing/2014/main" id="{AC7E0D59-5A35-A5E0-E5D0-E6BBAC748D1D}"/>
              </a:ext>
            </a:extLst>
          </p:cNvPr>
          <p:cNvSpPr txBox="1"/>
          <p:nvPr/>
        </p:nvSpPr>
        <p:spPr>
          <a:xfrm>
            <a:off x="4675555" y="1910713"/>
            <a:ext cx="1271987" cy="159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th-TH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นโยบายศึกษาธิการจังหวัด (ที่เกี่ยวข้อง)</a:t>
            </a:r>
            <a:r>
              <a:rPr lang="en-US" sz="700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 :</a:t>
            </a:r>
          </a:p>
        </p:txBody>
      </p:sp>
      <p:sp>
        <p:nvSpPr>
          <p:cNvPr id="90" name="TextBox 24">
            <a:extLst>
              <a:ext uri="{FF2B5EF4-FFF2-40B4-BE49-F238E27FC236}">
                <a16:creationId xmlns:a16="http://schemas.microsoft.com/office/drawing/2014/main" id="{16FB97C0-05BE-4C77-964A-3374716C3813}"/>
              </a:ext>
            </a:extLst>
          </p:cNvPr>
          <p:cNvSpPr txBox="1"/>
          <p:nvPr/>
        </p:nvSpPr>
        <p:spPr>
          <a:xfrm>
            <a:off x="5973827" y="1912240"/>
            <a:ext cx="1476272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39"/>
              </a:lnSpc>
            </a:pPr>
            <a:r>
              <a:rPr lang="th-TH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โปรดระบุ </a:t>
            </a:r>
            <a:r>
              <a:rPr lang="en-US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</a:t>
            </a:r>
            <a:r>
              <a:rPr lang="th-TH" sz="6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</a:t>
            </a:r>
            <a:endParaRPr lang="en-US" sz="600" b="1" spc="27" dirty="0">
              <a:solidFill>
                <a:srgbClr val="4D4D4D"/>
              </a:solidFill>
              <a:latin typeface="Th Sarabun New Bold"/>
              <a:ea typeface="Th Sarabun New Bold"/>
              <a:cs typeface="Th Sarabun New Bold"/>
              <a:sym typeface="Th Sarabun New Bold"/>
            </a:endParaRPr>
          </a:p>
        </p:txBody>
      </p:sp>
      <p:sp>
        <p:nvSpPr>
          <p:cNvPr id="98" name="TextBox 41">
            <a:extLst>
              <a:ext uri="{FF2B5EF4-FFF2-40B4-BE49-F238E27FC236}">
                <a16:creationId xmlns:a16="http://schemas.microsoft.com/office/drawing/2014/main" id="{114F13CB-DFFD-1660-B554-04532183E3D7}"/>
              </a:ext>
            </a:extLst>
          </p:cNvPr>
          <p:cNvSpPr txBox="1"/>
          <p:nvPr/>
        </p:nvSpPr>
        <p:spPr>
          <a:xfrm>
            <a:off x="186029" y="4366753"/>
            <a:ext cx="811836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th-TH" sz="1000" b="1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กลุ่มเป้าหมาย</a:t>
            </a:r>
            <a:r>
              <a:rPr lang="en-US" sz="1000" b="1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 : </a:t>
            </a:r>
          </a:p>
        </p:txBody>
      </p:sp>
      <p:sp>
        <p:nvSpPr>
          <p:cNvPr id="99" name="TextBox 42">
            <a:extLst>
              <a:ext uri="{FF2B5EF4-FFF2-40B4-BE49-F238E27FC236}">
                <a16:creationId xmlns:a16="http://schemas.microsoft.com/office/drawing/2014/main" id="{7DF94535-C0A2-ABCF-9EC2-7EB284C51085}"/>
              </a:ext>
            </a:extLst>
          </p:cNvPr>
          <p:cNvSpPr txBox="1"/>
          <p:nvPr/>
        </p:nvSpPr>
        <p:spPr>
          <a:xfrm>
            <a:off x="189284" y="4555089"/>
            <a:ext cx="3220970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สถานะกลุ่มเป้าหมาย ........................................................................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</a:t>
            </a:r>
          </a:p>
          <a:p>
            <a:pPr>
              <a:lnSpc>
                <a:spcPts val="1253"/>
              </a:lnSpc>
            </a:pP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ปริมาณกลุ่มเป้าหมาย .........................................................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</a:t>
            </a:r>
          </a:p>
        </p:txBody>
      </p:sp>
      <p:sp>
        <p:nvSpPr>
          <p:cNvPr id="29" name="TextBox 55">
            <a:extLst>
              <a:ext uri="{FF2B5EF4-FFF2-40B4-BE49-F238E27FC236}">
                <a16:creationId xmlns:a16="http://schemas.microsoft.com/office/drawing/2014/main" id="{C285B351-DD03-1538-928D-291AA9F099F2}"/>
              </a:ext>
            </a:extLst>
          </p:cNvPr>
          <p:cNvSpPr txBox="1"/>
          <p:nvPr/>
        </p:nvSpPr>
        <p:spPr>
          <a:xfrm>
            <a:off x="832690" y="6913482"/>
            <a:ext cx="2550582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900" b="1" spc="27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....................................................................................................................</a:t>
            </a:r>
            <a:r>
              <a:rPr lang="th-TH" sz="900" b="1" spc="27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</a:t>
            </a:r>
            <a:r>
              <a:rPr lang="en-US" sz="900" b="1" spc="27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</a:t>
            </a:r>
            <a:r>
              <a:rPr lang="th-TH" sz="900" b="1" spc="27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.................................................................................................................</a:t>
            </a:r>
            <a:r>
              <a:rPr lang="en-US" sz="900" b="1" spc="27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</a:t>
            </a:r>
            <a:r>
              <a:rPr lang="th-TH" sz="900" b="1" spc="27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</a:t>
            </a:r>
            <a:endParaRPr lang="en-US" sz="900" b="1" spc="27" dirty="0">
              <a:solidFill>
                <a:srgbClr val="000000"/>
              </a:solidFill>
              <a:latin typeface="Th Sarabun New Bold"/>
              <a:ea typeface="Th Sarabun New Bold"/>
              <a:cs typeface="Th Sarabun New Bold"/>
              <a:sym typeface="Th Sarabun New Bold"/>
            </a:endParaRPr>
          </a:p>
        </p:txBody>
      </p:sp>
      <p:sp>
        <p:nvSpPr>
          <p:cNvPr id="31" name="สี่เหลี่ยมผืนผ้า 76">
            <a:extLst>
              <a:ext uri="{FF2B5EF4-FFF2-40B4-BE49-F238E27FC236}">
                <a16:creationId xmlns:a16="http://schemas.microsoft.com/office/drawing/2014/main" id="{864CB1BA-E503-96FA-E84F-FE5E22A78576}"/>
              </a:ext>
            </a:extLst>
          </p:cNvPr>
          <p:cNvSpPr/>
          <p:nvPr/>
        </p:nvSpPr>
        <p:spPr>
          <a:xfrm>
            <a:off x="223502" y="9388710"/>
            <a:ext cx="1603182" cy="9537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Milk Tea Font TH" panose="020B0604020202020204" charset="-34"/>
                <a:cs typeface="Milk Tea Font TH" panose="020B0604020202020204" charset="-34"/>
              </a:rPr>
              <a:t>รูปภาพ</a:t>
            </a:r>
            <a:br>
              <a:rPr lang="th-TH" sz="1400" dirty="0">
                <a:solidFill>
                  <a:schemeClr val="tx1"/>
                </a:solidFill>
                <a:latin typeface="Milk Tea Font TH" panose="020B0604020202020204" charset="-34"/>
                <a:cs typeface="Milk Tea Font TH" panose="020B0604020202020204" charset="-34"/>
              </a:rPr>
            </a:br>
            <a:r>
              <a:rPr lang="th-TH" sz="500" dirty="0">
                <a:solidFill>
                  <a:schemeClr val="tx1"/>
                </a:solidFill>
                <a:latin typeface="Milk Tea Font TH" panose="020B0604020202020204" charset="-34"/>
                <a:cs typeface="Milk Tea Font TH" panose="020B0604020202020204" charset="-34"/>
              </a:rPr>
              <a:t>(กิจกรรมที่ 1)</a:t>
            </a:r>
            <a:endParaRPr lang="th-TH" sz="1400" dirty="0">
              <a:solidFill>
                <a:schemeClr val="tx1"/>
              </a:solidFill>
              <a:latin typeface="Milk Tea Font TH" panose="020B0604020202020204" charset="-34"/>
              <a:cs typeface="Milk Tea Font TH" panose="020B0604020202020204" charset="-34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78B979F-AC9A-DAAB-9FF6-5A8DD8C67890}"/>
              </a:ext>
            </a:extLst>
          </p:cNvPr>
          <p:cNvCxnSpPr>
            <a:cxnSpLocks/>
          </p:cNvCxnSpPr>
          <p:nvPr/>
        </p:nvCxnSpPr>
        <p:spPr>
          <a:xfrm>
            <a:off x="986979" y="2146300"/>
            <a:ext cx="56874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1E465EC-D60E-DF37-C78D-50C7BE3CB2F7}"/>
              </a:ext>
            </a:extLst>
          </p:cNvPr>
          <p:cNvSpPr/>
          <p:nvPr/>
        </p:nvSpPr>
        <p:spPr>
          <a:xfrm>
            <a:off x="-6955" y="0"/>
            <a:ext cx="7563455" cy="10702707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AE8A0F5D-D771-801E-6A73-B3190E5074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8" y="121005"/>
            <a:ext cx="556018" cy="535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Freeform 14"/>
          <p:cNvSpPr/>
          <p:nvPr/>
        </p:nvSpPr>
        <p:spPr>
          <a:xfrm>
            <a:off x="795756" y="139078"/>
            <a:ext cx="381213" cy="501027"/>
          </a:xfrm>
          <a:custGeom>
            <a:avLst/>
            <a:gdLst/>
            <a:ahLst/>
            <a:cxnLst/>
            <a:rect l="l" t="t" r="r" b="b"/>
            <a:pathLst>
              <a:path w="712576" h="997606">
                <a:moveTo>
                  <a:pt x="0" y="0"/>
                </a:moveTo>
                <a:lnTo>
                  <a:pt x="712576" y="0"/>
                </a:lnTo>
                <a:lnTo>
                  <a:pt x="712576" y="997606"/>
                </a:lnTo>
                <a:lnTo>
                  <a:pt x="0" y="99760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 sz="1400"/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D27B7465-BCF7-0752-6A29-E5A84A1F492B}"/>
              </a:ext>
            </a:extLst>
          </p:cNvPr>
          <p:cNvSpPr txBox="1"/>
          <p:nvPr/>
        </p:nvSpPr>
        <p:spPr>
          <a:xfrm>
            <a:off x="6134056" y="82502"/>
            <a:ext cx="1284992" cy="177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th-TH" sz="850" spc="-54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ko TH"/>
                <a:ea typeface="Amiko TH"/>
                <a:cs typeface="Amiko TH"/>
                <a:sym typeface="Amiko TH"/>
              </a:rPr>
              <a:t>งบประมาณ </a:t>
            </a:r>
            <a:r>
              <a:rPr lang="en-US" sz="850" spc="-54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ko TH"/>
                <a:ea typeface="Amiko TH"/>
                <a:cs typeface="Amiko TH"/>
                <a:sym typeface="Amiko TH"/>
              </a:rPr>
              <a:t>: </a:t>
            </a:r>
            <a:r>
              <a:rPr lang="th-TH" sz="850" spc="-54" dirty="0">
                <a:solidFill>
                  <a:srgbClr val="000000"/>
                </a:solidFill>
                <a:latin typeface="Amiko TH"/>
                <a:ea typeface="Amiko TH"/>
                <a:cs typeface="Amiko TH"/>
                <a:sym typeface="Amiko TH"/>
              </a:rPr>
              <a:t>....................................</a:t>
            </a:r>
            <a:r>
              <a:rPr lang="en-US" sz="850" spc="-54" dirty="0">
                <a:solidFill>
                  <a:srgbClr val="000000"/>
                </a:solidFill>
                <a:latin typeface="Amiko TH"/>
                <a:ea typeface="Amiko TH"/>
                <a:cs typeface="Amiko TH"/>
                <a:sym typeface="Amiko TH"/>
              </a:rPr>
              <a:t>.....................</a:t>
            </a:r>
            <a:r>
              <a:rPr lang="th-TH" sz="850" spc="-54" dirty="0">
                <a:solidFill>
                  <a:srgbClr val="000000"/>
                </a:solidFill>
                <a:latin typeface="Amiko TH"/>
                <a:ea typeface="Amiko TH"/>
                <a:cs typeface="Amiko TH"/>
                <a:sym typeface="Amiko TH"/>
              </a:rPr>
              <a:t>............... บาท</a:t>
            </a:r>
            <a:endParaRPr lang="en-US" sz="850" spc="-54" dirty="0">
              <a:solidFill>
                <a:srgbClr val="000000"/>
              </a:solidFill>
              <a:latin typeface="Amiko TH"/>
              <a:ea typeface="Amiko TH"/>
              <a:cs typeface="Amiko TH"/>
              <a:sym typeface="Amiko TH"/>
            </a:endParaRPr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0A34DA69-730C-A367-3AF1-73517213081F}"/>
              </a:ext>
            </a:extLst>
          </p:cNvPr>
          <p:cNvSpPr txBox="1"/>
          <p:nvPr/>
        </p:nvSpPr>
        <p:spPr>
          <a:xfrm>
            <a:off x="1603046" y="91275"/>
            <a:ext cx="2082565" cy="177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th-TH" sz="850" spc="-54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ko TH"/>
                <a:ea typeface="Amiko TH"/>
                <a:cs typeface="Amiko TH"/>
                <a:sym typeface="Amiko TH"/>
              </a:rPr>
              <a:t>ชื่อแผนงาน (</a:t>
            </a:r>
            <a:r>
              <a:rPr lang="en-US" sz="850" spc="-54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ko TH"/>
                <a:ea typeface="Amiko TH"/>
                <a:cs typeface="Amiko TH"/>
                <a:sym typeface="Amiko TH"/>
              </a:rPr>
              <a:t>Program Name)</a:t>
            </a:r>
            <a:r>
              <a:rPr lang="th-TH" sz="850" spc="-54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ko TH"/>
                <a:ea typeface="Amiko TH"/>
                <a:cs typeface="Amiko TH"/>
                <a:sym typeface="Amiko TH"/>
              </a:rPr>
              <a:t> </a:t>
            </a:r>
            <a:r>
              <a:rPr lang="en-US" sz="850" spc="-54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ko TH"/>
                <a:ea typeface="Amiko TH"/>
                <a:cs typeface="Amiko TH"/>
                <a:sym typeface="Amiko TH"/>
              </a:rPr>
              <a:t>: </a:t>
            </a:r>
            <a:r>
              <a:rPr lang="th-TH" sz="850" spc="-54" dirty="0">
                <a:solidFill>
                  <a:srgbClr val="000000"/>
                </a:solidFill>
                <a:latin typeface="Amiko TH"/>
                <a:ea typeface="Amiko TH"/>
                <a:cs typeface="Amiko TH"/>
                <a:sym typeface="Amiko TH"/>
              </a:rPr>
              <a:t>............................................................</a:t>
            </a:r>
            <a:r>
              <a:rPr lang="en-US" sz="850" spc="-54" dirty="0">
                <a:solidFill>
                  <a:srgbClr val="000000"/>
                </a:solidFill>
                <a:latin typeface="Amiko TH"/>
                <a:ea typeface="Amiko TH"/>
                <a:cs typeface="Amiko TH"/>
                <a:sym typeface="Amiko TH"/>
              </a:rPr>
              <a:t>..............................................</a:t>
            </a:r>
            <a:r>
              <a:rPr lang="th-TH" sz="850" spc="-54" dirty="0">
                <a:solidFill>
                  <a:srgbClr val="000000"/>
                </a:solidFill>
                <a:latin typeface="Amiko TH"/>
                <a:ea typeface="Amiko TH"/>
                <a:cs typeface="Amiko TH"/>
                <a:sym typeface="Amiko TH"/>
              </a:rPr>
              <a:t>.....</a:t>
            </a: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C28DB25C-AA36-B54D-3C23-4A921F47B08B}"/>
              </a:ext>
            </a:extLst>
          </p:cNvPr>
          <p:cNvSpPr txBox="1"/>
          <p:nvPr/>
        </p:nvSpPr>
        <p:spPr>
          <a:xfrm>
            <a:off x="3870890" y="94377"/>
            <a:ext cx="2082565" cy="177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th-TH" sz="850" spc="-54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ko TH"/>
                <a:ea typeface="Amiko TH"/>
                <a:cs typeface="Amiko TH"/>
                <a:sym typeface="Amiko TH"/>
              </a:rPr>
              <a:t>ชื่อแผนงานย่อย (</a:t>
            </a:r>
            <a:r>
              <a:rPr lang="en-US" sz="850" spc="-54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ko TH"/>
                <a:ea typeface="Amiko TH"/>
                <a:cs typeface="Amiko TH"/>
                <a:sym typeface="Amiko TH"/>
              </a:rPr>
              <a:t>Sub-Program Name)</a:t>
            </a:r>
            <a:r>
              <a:rPr lang="th-TH" sz="850" spc="-54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ko TH"/>
                <a:ea typeface="Amiko TH"/>
                <a:cs typeface="Amiko TH"/>
                <a:sym typeface="Amiko TH"/>
              </a:rPr>
              <a:t> </a:t>
            </a:r>
            <a:r>
              <a:rPr lang="en-US" sz="850" spc="-54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ko TH"/>
                <a:ea typeface="Amiko TH"/>
                <a:cs typeface="Amiko TH"/>
                <a:sym typeface="Amiko TH"/>
              </a:rPr>
              <a:t> : </a:t>
            </a:r>
            <a:r>
              <a:rPr lang="th-TH" sz="850" spc="-54" dirty="0">
                <a:solidFill>
                  <a:srgbClr val="000000"/>
                </a:solidFill>
                <a:latin typeface="Amiko TH"/>
                <a:ea typeface="Amiko TH"/>
                <a:cs typeface="Amiko TH"/>
                <a:sym typeface="Amiko TH"/>
              </a:rPr>
              <a:t>...................................</a:t>
            </a:r>
            <a:r>
              <a:rPr lang="en-US" sz="850" spc="-54" dirty="0">
                <a:solidFill>
                  <a:srgbClr val="000000"/>
                </a:solidFill>
                <a:latin typeface="Amiko TH"/>
                <a:ea typeface="Amiko TH"/>
                <a:cs typeface="Amiko TH"/>
                <a:sym typeface="Amiko TH"/>
              </a:rPr>
              <a:t>..........................................</a:t>
            </a:r>
            <a:r>
              <a:rPr lang="th-TH" sz="850" spc="-54" dirty="0">
                <a:solidFill>
                  <a:srgbClr val="000000"/>
                </a:solidFill>
                <a:latin typeface="Amiko TH"/>
                <a:ea typeface="Amiko TH"/>
                <a:cs typeface="Amiko TH"/>
                <a:sym typeface="Amiko TH"/>
              </a:rPr>
              <a:t>........</a:t>
            </a:r>
            <a:endParaRPr lang="en-US" sz="850" spc="-54" dirty="0">
              <a:solidFill>
                <a:srgbClr val="000000"/>
              </a:solidFill>
              <a:latin typeface="Amiko TH"/>
              <a:ea typeface="Amiko TH"/>
              <a:cs typeface="Amiko TH"/>
              <a:sym typeface="Amiko TH"/>
            </a:endParaRPr>
          </a:p>
        </p:txBody>
      </p:sp>
      <p:sp>
        <p:nvSpPr>
          <p:cNvPr id="4" name="TextBox 41">
            <a:extLst>
              <a:ext uri="{FF2B5EF4-FFF2-40B4-BE49-F238E27FC236}">
                <a16:creationId xmlns:a16="http://schemas.microsoft.com/office/drawing/2014/main" id="{562263FA-32D0-B573-E2F3-8F3416B0A7CE}"/>
              </a:ext>
            </a:extLst>
          </p:cNvPr>
          <p:cNvSpPr txBox="1"/>
          <p:nvPr/>
        </p:nvSpPr>
        <p:spPr>
          <a:xfrm>
            <a:off x="222864" y="2530323"/>
            <a:ext cx="1510339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th-TH" sz="10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หลักการและเหตุผล </a:t>
            </a:r>
            <a:r>
              <a:rPr lang="en-US" sz="10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(Why) :</a:t>
            </a:r>
            <a:endParaRPr lang="en-US" sz="1000" spc="-50" dirty="0">
              <a:solidFill>
                <a:srgbClr val="000000"/>
              </a:solidFill>
              <a:latin typeface="Milk Tea Font TH"/>
              <a:ea typeface="Milk Tea Font TH"/>
              <a:cs typeface="Milk Tea Font TH"/>
              <a:sym typeface="Milk Tea Font TH"/>
            </a:endParaRPr>
          </a:p>
        </p:txBody>
      </p:sp>
      <p:sp>
        <p:nvSpPr>
          <p:cNvPr id="5" name="TextBox 42">
            <a:extLst>
              <a:ext uri="{FF2B5EF4-FFF2-40B4-BE49-F238E27FC236}">
                <a16:creationId xmlns:a16="http://schemas.microsoft.com/office/drawing/2014/main" id="{B4C6BB9F-73DB-36F1-BA07-BCF2D3965565}"/>
              </a:ext>
            </a:extLst>
          </p:cNvPr>
          <p:cNvSpPr txBox="1"/>
          <p:nvPr/>
        </p:nvSpPr>
        <p:spPr>
          <a:xfrm>
            <a:off x="229382" y="2689818"/>
            <a:ext cx="3197752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6" name="TextBox 41">
            <a:extLst>
              <a:ext uri="{FF2B5EF4-FFF2-40B4-BE49-F238E27FC236}">
                <a16:creationId xmlns:a16="http://schemas.microsoft.com/office/drawing/2014/main" id="{BCD2F3D1-73BA-D020-E791-9A67440FDF62}"/>
              </a:ext>
            </a:extLst>
          </p:cNvPr>
          <p:cNvSpPr txBox="1"/>
          <p:nvPr/>
        </p:nvSpPr>
        <p:spPr>
          <a:xfrm>
            <a:off x="177680" y="5433053"/>
            <a:ext cx="1608948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th-TH" sz="10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สถานที่จัดโครงการ </a:t>
            </a:r>
            <a:r>
              <a:rPr lang="en-US" sz="10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(Where) :</a:t>
            </a:r>
            <a:endParaRPr lang="en-US" sz="1000" b="1" spc="-50" dirty="0">
              <a:solidFill>
                <a:srgbClr val="000000"/>
              </a:solidFill>
              <a:latin typeface="Milk Tea Font TH"/>
              <a:ea typeface="Milk Tea Font TH"/>
              <a:cs typeface="Milk Tea Font TH"/>
              <a:sym typeface="Milk Tea Font TH"/>
            </a:endParaRPr>
          </a:p>
        </p:txBody>
      </p:sp>
      <p:sp>
        <p:nvSpPr>
          <p:cNvPr id="15" name="TextBox 42">
            <a:extLst>
              <a:ext uri="{FF2B5EF4-FFF2-40B4-BE49-F238E27FC236}">
                <a16:creationId xmlns:a16="http://schemas.microsoft.com/office/drawing/2014/main" id="{E2FE708A-C482-6DE0-EBD5-A0EEAF34BABF}"/>
              </a:ext>
            </a:extLst>
          </p:cNvPr>
          <p:cNvSpPr txBox="1"/>
          <p:nvPr/>
        </p:nvSpPr>
        <p:spPr>
          <a:xfrm>
            <a:off x="186029" y="5603222"/>
            <a:ext cx="3190131" cy="166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</a:t>
            </a:r>
          </a:p>
        </p:txBody>
      </p:sp>
      <p:sp>
        <p:nvSpPr>
          <p:cNvPr id="28" name="TextBox 41">
            <a:extLst>
              <a:ext uri="{FF2B5EF4-FFF2-40B4-BE49-F238E27FC236}">
                <a16:creationId xmlns:a16="http://schemas.microsoft.com/office/drawing/2014/main" id="{65336321-D5E4-14E9-98C1-F401C55F88C6}"/>
              </a:ext>
            </a:extLst>
          </p:cNvPr>
          <p:cNvSpPr txBox="1"/>
          <p:nvPr/>
        </p:nvSpPr>
        <p:spPr>
          <a:xfrm>
            <a:off x="174860" y="5731846"/>
            <a:ext cx="1608948" cy="16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39"/>
              </a:lnSpc>
            </a:pPr>
            <a:r>
              <a:rPr lang="th-TH" sz="10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ระยะเวลาดำเนินงาน </a:t>
            </a:r>
            <a:r>
              <a:rPr lang="en-US" sz="10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(when) :</a:t>
            </a:r>
            <a:endParaRPr lang="en-US" sz="1000" b="1" spc="-50" dirty="0">
              <a:solidFill>
                <a:srgbClr val="000000"/>
              </a:solidFill>
              <a:latin typeface="Milk Tea Font TH"/>
              <a:ea typeface="Milk Tea Font TH"/>
              <a:cs typeface="Milk Tea Font TH"/>
              <a:sym typeface="Milk Tea Font TH"/>
            </a:endParaRPr>
          </a:p>
        </p:txBody>
      </p:sp>
      <p:sp>
        <p:nvSpPr>
          <p:cNvPr id="33" name="TextBox 42">
            <a:extLst>
              <a:ext uri="{FF2B5EF4-FFF2-40B4-BE49-F238E27FC236}">
                <a16:creationId xmlns:a16="http://schemas.microsoft.com/office/drawing/2014/main" id="{51574489-BE58-9491-BB9E-A7B60DB607C4}"/>
              </a:ext>
            </a:extLst>
          </p:cNvPr>
          <p:cNvSpPr txBox="1"/>
          <p:nvPr/>
        </p:nvSpPr>
        <p:spPr>
          <a:xfrm>
            <a:off x="191744" y="5887278"/>
            <a:ext cx="3184128" cy="166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</a:t>
            </a:r>
          </a:p>
        </p:txBody>
      </p:sp>
      <p:sp>
        <p:nvSpPr>
          <p:cNvPr id="34" name="TextBox 41">
            <a:extLst>
              <a:ext uri="{FF2B5EF4-FFF2-40B4-BE49-F238E27FC236}">
                <a16:creationId xmlns:a16="http://schemas.microsoft.com/office/drawing/2014/main" id="{1ECAA3C6-863C-EE4B-CAE4-75575C39CAC9}"/>
              </a:ext>
            </a:extLst>
          </p:cNvPr>
          <p:cNvSpPr txBox="1"/>
          <p:nvPr/>
        </p:nvSpPr>
        <p:spPr>
          <a:xfrm>
            <a:off x="3671717" y="2488608"/>
            <a:ext cx="1608948" cy="175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39"/>
              </a:lnSpc>
            </a:pPr>
            <a:r>
              <a:rPr lang="th-TH" sz="10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กิจกรรมดำเนินงาน </a:t>
            </a:r>
            <a:r>
              <a:rPr lang="en-US" sz="10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(what) </a:t>
            </a:r>
          </a:p>
        </p:txBody>
      </p:sp>
      <p:sp>
        <p:nvSpPr>
          <p:cNvPr id="36" name="TextBox 42">
            <a:extLst>
              <a:ext uri="{FF2B5EF4-FFF2-40B4-BE49-F238E27FC236}">
                <a16:creationId xmlns:a16="http://schemas.microsoft.com/office/drawing/2014/main" id="{27DE3FD1-4624-0231-BB07-E83AAEA5BA21}"/>
              </a:ext>
            </a:extLst>
          </p:cNvPr>
          <p:cNvSpPr txBox="1"/>
          <p:nvPr/>
        </p:nvSpPr>
        <p:spPr>
          <a:xfrm>
            <a:off x="3689059" y="2664533"/>
            <a:ext cx="373304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th-TH" sz="9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     -  ต้นน้ำ</a:t>
            </a:r>
            <a:r>
              <a:rPr lang="en-US" sz="9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 :</a:t>
            </a:r>
            <a:endParaRPr lang="th-TH" sz="900" b="1" spc="27" dirty="0">
              <a:solidFill>
                <a:srgbClr val="000000"/>
              </a:solidFill>
              <a:latin typeface="Milk Tea Font TH" panose="020B0604020202020204" charset="-34"/>
              <a:ea typeface="Th Sarabun New Bold"/>
              <a:cs typeface="Milk Tea Font TH" panose="020B0604020202020204" charset="-34"/>
              <a:sym typeface="Th Sarabun New Bold"/>
            </a:endParaRPr>
          </a:p>
          <a:p>
            <a:pPr>
              <a:lnSpc>
                <a:spcPts val="1253"/>
              </a:lnSpc>
            </a:pP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.......................................................................................................................................................................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C8E468C-BC58-781D-9B35-4F85FF2FBC0E}"/>
              </a:ext>
            </a:extLst>
          </p:cNvPr>
          <p:cNvCxnSpPr>
            <a:cxnSpLocks/>
          </p:cNvCxnSpPr>
          <p:nvPr/>
        </p:nvCxnSpPr>
        <p:spPr>
          <a:xfrm flipH="1">
            <a:off x="3508833" y="2658933"/>
            <a:ext cx="61582" cy="4815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42">
            <a:extLst>
              <a:ext uri="{FF2B5EF4-FFF2-40B4-BE49-F238E27FC236}">
                <a16:creationId xmlns:a16="http://schemas.microsoft.com/office/drawing/2014/main" id="{A69260C5-1F90-D375-C179-DF89553B76AA}"/>
              </a:ext>
            </a:extLst>
          </p:cNvPr>
          <p:cNvSpPr txBox="1"/>
          <p:nvPr/>
        </p:nvSpPr>
        <p:spPr>
          <a:xfrm>
            <a:off x="3677071" y="3159431"/>
            <a:ext cx="373304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th-TH" sz="9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     -  กลางน้ำ </a:t>
            </a:r>
            <a:r>
              <a:rPr lang="en-US" sz="9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:</a:t>
            </a:r>
            <a:endParaRPr lang="th-TH" sz="900" b="1" spc="27" dirty="0">
              <a:solidFill>
                <a:srgbClr val="000000"/>
              </a:solidFill>
              <a:latin typeface="Milk Tea Font TH" panose="020B0604020202020204" charset="-34"/>
              <a:ea typeface="Th Sarabun New Bold"/>
              <a:cs typeface="Milk Tea Font TH" panose="020B0604020202020204" charset="-34"/>
              <a:sym typeface="Th Sarabun New Bold"/>
            </a:endParaRPr>
          </a:p>
          <a:p>
            <a:pPr>
              <a:lnSpc>
                <a:spcPts val="1253"/>
              </a:lnSpc>
            </a:pP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57" name="TextBox 41">
            <a:extLst>
              <a:ext uri="{FF2B5EF4-FFF2-40B4-BE49-F238E27FC236}">
                <a16:creationId xmlns:a16="http://schemas.microsoft.com/office/drawing/2014/main" id="{88041DDC-EBC4-5CBE-CBD3-735FE283CE4B}"/>
              </a:ext>
            </a:extLst>
          </p:cNvPr>
          <p:cNvSpPr txBox="1"/>
          <p:nvPr/>
        </p:nvSpPr>
        <p:spPr>
          <a:xfrm>
            <a:off x="3668334" y="3660342"/>
            <a:ext cx="1219220" cy="175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39"/>
              </a:lnSpc>
            </a:pPr>
            <a:r>
              <a:rPr lang="th-TH" sz="10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วิธีดำเนินการ</a:t>
            </a:r>
            <a:r>
              <a:rPr lang="en-US" sz="10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 (How) </a:t>
            </a:r>
          </a:p>
        </p:txBody>
      </p:sp>
      <p:sp>
        <p:nvSpPr>
          <p:cNvPr id="58" name="TextBox 42">
            <a:extLst>
              <a:ext uri="{FF2B5EF4-FFF2-40B4-BE49-F238E27FC236}">
                <a16:creationId xmlns:a16="http://schemas.microsoft.com/office/drawing/2014/main" id="{4BF057C4-6C11-FF3A-4C0F-CBBC2CA40243}"/>
              </a:ext>
            </a:extLst>
          </p:cNvPr>
          <p:cNvSpPr txBox="1"/>
          <p:nvPr/>
        </p:nvSpPr>
        <p:spPr>
          <a:xfrm>
            <a:off x="3686687" y="3843473"/>
            <a:ext cx="3713807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th-TH" sz="9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     -  ปลายน้ำ</a:t>
            </a:r>
            <a:r>
              <a:rPr lang="en-US" sz="9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 :</a:t>
            </a:r>
            <a:endParaRPr lang="th-TH" sz="900" b="1" spc="27" dirty="0">
              <a:solidFill>
                <a:srgbClr val="000000"/>
              </a:solidFill>
              <a:latin typeface="Milk Tea Font TH" panose="020B0604020202020204" charset="-34"/>
              <a:ea typeface="Th Sarabun New Bold"/>
              <a:cs typeface="Milk Tea Font TH" panose="020B0604020202020204" charset="-34"/>
              <a:sym typeface="Th Sarabun New Bold"/>
            </a:endParaRPr>
          </a:p>
          <a:p>
            <a:pPr>
              <a:lnSpc>
                <a:spcPts val="1253"/>
              </a:lnSpc>
            </a:pP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64" name="TextBox 41">
            <a:extLst>
              <a:ext uri="{FF2B5EF4-FFF2-40B4-BE49-F238E27FC236}">
                <a16:creationId xmlns:a16="http://schemas.microsoft.com/office/drawing/2014/main" id="{3CEB0F41-C131-6F0F-78D3-F021DB38D5AD}"/>
              </a:ext>
            </a:extLst>
          </p:cNvPr>
          <p:cNvSpPr txBox="1"/>
          <p:nvPr/>
        </p:nvSpPr>
        <p:spPr>
          <a:xfrm>
            <a:off x="3676674" y="4342125"/>
            <a:ext cx="1077288" cy="175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39"/>
              </a:lnSpc>
            </a:pPr>
            <a:r>
              <a:rPr lang="th-TH" sz="1000" b="1" spc="-50" dirty="0">
                <a:solidFill>
                  <a:srgbClr val="000000"/>
                </a:solidFill>
                <a:latin typeface="Milk Tea Font TH" panose="020B0604020202020204" charset="-34"/>
                <a:ea typeface="Milk Tea Font TH"/>
                <a:cs typeface="Milk Tea Font TH" panose="020B0604020202020204" charset="-34"/>
                <a:sym typeface="Milk Tea Font TH"/>
              </a:rPr>
              <a:t>ผลผลิต</a:t>
            </a:r>
            <a:r>
              <a:rPr lang="en-US" sz="1000" b="1" spc="-50" dirty="0">
                <a:solidFill>
                  <a:srgbClr val="000000"/>
                </a:solidFill>
                <a:latin typeface="Milk Tea Font TH" panose="020B0604020202020204" charset="-34"/>
                <a:ea typeface="Milk Tea Font TH"/>
                <a:cs typeface="Milk Tea Font TH" panose="020B0604020202020204" charset="-34"/>
                <a:sym typeface="Milk Tea Font TH"/>
              </a:rPr>
              <a:t> (Output)  </a:t>
            </a:r>
            <a:r>
              <a:rPr lang="en-US" sz="10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:</a:t>
            </a:r>
          </a:p>
        </p:txBody>
      </p:sp>
      <p:sp>
        <p:nvSpPr>
          <p:cNvPr id="67" name="TextBox 42">
            <a:extLst>
              <a:ext uri="{FF2B5EF4-FFF2-40B4-BE49-F238E27FC236}">
                <a16:creationId xmlns:a16="http://schemas.microsoft.com/office/drawing/2014/main" id="{9E1C7CC7-E2A7-F683-BAC0-D234E31B69F1}"/>
              </a:ext>
            </a:extLst>
          </p:cNvPr>
          <p:cNvSpPr txBox="1"/>
          <p:nvPr/>
        </p:nvSpPr>
        <p:spPr>
          <a:xfrm>
            <a:off x="3681510" y="4479955"/>
            <a:ext cx="3709419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69" name="TextBox 41">
            <a:extLst>
              <a:ext uri="{FF2B5EF4-FFF2-40B4-BE49-F238E27FC236}">
                <a16:creationId xmlns:a16="http://schemas.microsoft.com/office/drawing/2014/main" id="{D6B652CE-5564-6E1D-6447-3569B6E0D849}"/>
              </a:ext>
            </a:extLst>
          </p:cNvPr>
          <p:cNvSpPr txBox="1"/>
          <p:nvPr/>
        </p:nvSpPr>
        <p:spPr>
          <a:xfrm>
            <a:off x="3685099" y="4808895"/>
            <a:ext cx="1134906" cy="175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39"/>
              </a:lnSpc>
            </a:pPr>
            <a:r>
              <a:rPr lang="th-TH" sz="1000" b="1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ผลลัพธ์</a:t>
            </a:r>
            <a:r>
              <a:rPr lang="en-US" sz="1000" b="1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 (Outcome) </a:t>
            </a:r>
            <a:endParaRPr lang="en-US" sz="1000" b="1" spc="27" dirty="0">
              <a:solidFill>
                <a:srgbClr val="000000"/>
              </a:solidFill>
              <a:latin typeface="Milk Tea Font TH" panose="020B0604020202020204" charset="-34"/>
              <a:ea typeface="Th Sarabun New Bold"/>
              <a:cs typeface="Milk Tea Font TH" panose="020B0604020202020204" charset="-34"/>
              <a:sym typeface="Th Sarabun New Bold"/>
            </a:endParaRPr>
          </a:p>
        </p:txBody>
      </p:sp>
      <p:sp>
        <p:nvSpPr>
          <p:cNvPr id="70" name="TextBox 42">
            <a:extLst>
              <a:ext uri="{FF2B5EF4-FFF2-40B4-BE49-F238E27FC236}">
                <a16:creationId xmlns:a16="http://schemas.microsoft.com/office/drawing/2014/main" id="{46D3182C-88E7-D544-3FCD-F2BE7F45A07E}"/>
              </a:ext>
            </a:extLst>
          </p:cNvPr>
          <p:cNvSpPr txBox="1"/>
          <p:nvPr/>
        </p:nvSpPr>
        <p:spPr>
          <a:xfrm>
            <a:off x="3700692" y="4986695"/>
            <a:ext cx="3709419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th-TH" sz="9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     -  เชิงปริมาณ </a:t>
            </a:r>
            <a:r>
              <a:rPr lang="en-US" sz="9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: 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.......................................................................................................................................................................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</a:t>
            </a:r>
          </a:p>
        </p:txBody>
      </p:sp>
      <p:sp>
        <p:nvSpPr>
          <p:cNvPr id="71" name="TextBox 42">
            <a:extLst>
              <a:ext uri="{FF2B5EF4-FFF2-40B4-BE49-F238E27FC236}">
                <a16:creationId xmlns:a16="http://schemas.microsoft.com/office/drawing/2014/main" id="{6BC7C0B2-E8F5-4210-AF94-C4E03B53F0F3}"/>
              </a:ext>
            </a:extLst>
          </p:cNvPr>
          <p:cNvSpPr txBox="1"/>
          <p:nvPr/>
        </p:nvSpPr>
        <p:spPr>
          <a:xfrm>
            <a:off x="3703613" y="5448219"/>
            <a:ext cx="3696432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th-TH" sz="9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     -  เชิงคุณภาพ </a:t>
            </a:r>
            <a:r>
              <a:rPr lang="en-US" sz="9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: 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.........................................................................................................................................................................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</a:t>
            </a:r>
            <a:endParaRPr lang="th-TH" sz="900" b="1" spc="27" dirty="0">
              <a:solidFill>
                <a:srgbClr val="4D4D4D"/>
              </a:solidFill>
              <a:latin typeface="Th Sarabun New Bold"/>
              <a:ea typeface="Th Sarabun New Bold"/>
              <a:cs typeface="Th Sarabun New Bold"/>
              <a:sym typeface="Th Sarabun New Bold"/>
            </a:endParaRPr>
          </a:p>
        </p:txBody>
      </p:sp>
      <p:sp>
        <p:nvSpPr>
          <p:cNvPr id="91" name="TextBox 41">
            <a:extLst>
              <a:ext uri="{FF2B5EF4-FFF2-40B4-BE49-F238E27FC236}">
                <a16:creationId xmlns:a16="http://schemas.microsoft.com/office/drawing/2014/main" id="{2E5ECD3A-E0D6-5C9D-A930-E27FDDA3E0DF}"/>
              </a:ext>
            </a:extLst>
          </p:cNvPr>
          <p:cNvSpPr txBox="1"/>
          <p:nvPr/>
        </p:nvSpPr>
        <p:spPr>
          <a:xfrm>
            <a:off x="3695976" y="5906338"/>
            <a:ext cx="1134906" cy="175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1539"/>
              </a:lnSpc>
              <a:spcBef>
                <a:spcPct val="0"/>
              </a:spcBef>
            </a:pPr>
            <a:r>
              <a:rPr lang="th-TH" sz="900" b="1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ผลกระทบ</a:t>
            </a:r>
            <a:r>
              <a:rPr lang="en-US" sz="900" b="1" spc="-50" dirty="0">
                <a:solidFill>
                  <a:srgbClr val="000000"/>
                </a:solidFill>
                <a:latin typeface="Milk Tea Font TH"/>
                <a:ea typeface="Milk Tea Font TH"/>
                <a:cs typeface="Milk Tea Font TH"/>
                <a:sym typeface="Milk Tea Font TH"/>
              </a:rPr>
              <a:t> (Impact) </a:t>
            </a:r>
          </a:p>
        </p:txBody>
      </p:sp>
      <p:sp>
        <p:nvSpPr>
          <p:cNvPr id="92" name="TextBox 42">
            <a:extLst>
              <a:ext uri="{FF2B5EF4-FFF2-40B4-BE49-F238E27FC236}">
                <a16:creationId xmlns:a16="http://schemas.microsoft.com/office/drawing/2014/main" id="{73272A78-75AE-AD7A-8A6E-2C25037DBEEA}"/>
              </a:ext>
            </a:extLst>
          </p:cNvPr>
          <p:cNvSpPr txBox="1"/>
          <p:nvPr/>
        </p:nvSpPr>
        <p:spPr>
          <a:xfrm>
            <a:off x="3673683" y="6123316"/>
            <a:ext cx="3704969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th-TH" sz="9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     -  ด้านเศรษฐกิจ </a:t>
            </a:r>
            <a:r>
              <a:rPr lang="en-US" sz="9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: 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........................................................................................................................................................................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</a:t>
            </a:r>
          </a:p>
        </p:txBody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3202BB7C-58FB-3E80-9EA7-E8A53E4D22DF}"/>
              </a:ext>
            </a:extLst>
          </p:cNvPr>
          <p:cNvSpPr/>
          <p:nvPr/>
        </p:nvSpPr>
        <p:spPr>
          <a:xfrm>
            <a:off x="3514452" y="2603973"/>
            <a:ext cx="111925" cy="107541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23783021-9EBE-ED39-E5A9-039DDDD0D919}"/>
              </a:ext>
            </a:extLst>
          </p:cNvPr>
          <p:cNvSpPr/>
          <p:nvPr/>
        </p:nvSpPr>
        <p:spPr>
          <a:xfrm>
            <a:off x="3452869" y="7424403"/>
            <a:ext cx="111925" cy="107541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42">
            <a:extLst>
              <a:ext uri="{FF2B5EF4-FFF2-40B4-BE49-F238E27FC236}">
                <a16:creationId xmlns:a16="http://schemas.microsoft.com/office/drawing/2014/main" id="{D3FCF281-83FF-1F9F-5AE3-931875D288BF}"/>
              </a:ext>
            </a:extLst>
          </p:cNvPr>
          <p:cNvSpPr txBox="1"/>
          <p:nvPr/>
        </p:nvSpPr>
        <p:spPr>
          <a:xfrm>
            <a:off x="3689793" y="6602031"/>
            <a:ext cx="3707594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th-TH" sz="9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     -  ด้านสังคม </a:t>
            </a:r>
            <a:r>
              <a:rPr lang="en-US" sz="9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: 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.......................................................................................................................................................................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</a:t>
            </a:r>
          </a:p>
        </p:txBody>
      </p:sp>
      <p:sp>
        <p:nvSpPr>
          <p:cNvPr id="97" name="TextBox 42">
            <a:extLst>
              <a:ext uri="{FF2B5EF4-FFF2-40B4-BE49-F238E27FC236}">
                <a16:creationId xmlns:a16="http://schemas.microsoft.com/office/drawing/2014/main" id="{36E83D40-48C7-390E-5DE0-1F3BD00DE692}"/>
              </a:ext>
            </a:extLst>
          </p:cNvPr>
          <p:cNvSpPr txBox="1"/>
          <p:nvPr/>
        </p:nvSpPr>
        <p:spPr>
          <a:xfrm>
            <a:off x="3696680" y="7085006"/>
            <a:ext cx="371455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th-TH" sz="9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     -  ด้านการศึกษา </a:t>
            </a:r>
            <a:r>
              <a:rPr lang="en-US" sz="9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: 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.....................................................................................................................................................................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</a:t>
            </a:r>
          </a:p>
        </p:txBody>
      </p:sp>
      <p:sp>
        <p:nvSpPr>
          <p:cNvPr id="100" name="TextBox 42">
            <a:extLst>
              <a:ext uri="{FF2B5EF4-FFF2-40B4-BE49-F238E27FC236}">
                <a16:creationId xmlns:a16="http://schemas.microsoft.com/office/drawing/2014/main" id="{8B73C9A5-169D-51C1-A739-6E8977D2A102}"/>
              </a:ext>
            </a:extLst>
          </p:cNvPr>
          <p:cNvSpPr txBox="1"/>
          <p:nvPr/>
        </p:nvSpPr>
        <p:spPr>
          <a:xfrm>
            <a:off x="3692713" y="7596893"/>
            <a:ext cx="3698216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th-TH" sz="9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     -  ด้านสิ่งแวดล้อม </a:t>
            </a:r>
            <a:r>
              <a:rPr lang="en-US" sz="900" b="1" spc="27" dirty="0">
                <a:solidFill>
                  <a:srgbClr val="000000"/>
                </a:solidFill>
                <a:latin typeface="Milk Tea Font TH" panose="020B0604020202020204" charset="-34"/>
                <a:ea typeface="Th Sarabun New Bold"/>
                <a:cs typeface="Milk Tea Font TH" panose="020B0604020202020204" charset="-34"/>
                <a:sym typeface="Th Sarabun New Bold"/>
              </a:rPr>
              <a:t>: 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...................................................................................................................................................................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</a:t>
            </a:r>
            <a:r>
              <a:rPr lang="en-US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</a:t>
            </a:r>
            <a:r>
              <a:rPr lang="th-TH" sz="900" b="1" spc="27" dirty="0">
                <a:solidFill>
                  <a:srgbClr val="4D4D4D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</a:t>
            </a:r>
          </a:p>
        </p:txBody>
      </p:sp>
      <p:sp>
        <p:nvSpPr>
          <p:cNvPr id="108" name="TextBox 55">
            <a:extLst>
              <a:ext uri="{FF2B5EF4-FFF2-40B4-BE49-F238E27FC236}">
                <a16:creationId xmlns:a16="http://schemas.microsoft.com/office/drawing/2014/main" id="{416AB579-131E-5DEA-8D8F-6CF6D1C1F81E}"/>
              </a:ext>
            </a:extLst>
          </p:cNvPr>
          <p:cNvSpPr txBox="1"/>
          <p:nvPr/>
        </p:nvSpPr>
        <p:spPr>
          <a:xfrm>
            <a:off x="215399" y="7613524"/>
            <a:ext cx="3192132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900" b="1" spc="27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</a:t>
            </a:r>
            <a:r>
              <a:rPr lang="th-TH" sz="900" b="1" spc="27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.............................................................................................................................................</a:t>
            </a:r>
            <a:r>
              <a:rPr lang="en-US" sz="900" b="1" spc="27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</a:t>
            </a:r>
            <a:r>
              <a:rPr lang="th-TH" sz="900" b="1" spc="27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</a:t>
            </a:r>
            <a:r>
              <a:rPr lang="en-US" sz="900" b="1" spc="27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</a:t>
            </a:r>
            <a:r>
              <a:rPr lang="th-TH" sz="900" b="1" spc="27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..........................................................................................................................................</a:t>
            </a:r>
          </a:p>
        </p:txBody>
      </p:sp>
      <p:sp>
        <p:nvSpPr>
          <p:cNvPr id="120" name="สี่เหลี่ยมผืนผ้า 76">
            <a:extLst>
              <a:ext uri="{FF2B5EF4-FFF2-40B4-BE49-F238E27FC236}">
                <a16:creationId xmlns:a16="http://schemas.microsoft.com/office/drawing/2014/main" id="{1A7AFF45-CC61-14FF-34D8-518EBC51C2D4}"/>
              </a:ext>
            </a:extLst>
          </p:cNvPr>
          <p:cNvSpPr/>
          <p:nvPr/>
        </p:nvSpPr>
        <p:spPr>
          <a:xfrm>
            <a:off x="5831926" y="8107181"/>
            <a:ext cx="1603182" cy="1170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Milk Tea Font TH" panose="020B0604020202020204" charset="-34"/>
                <a:cs typeface="Milk Tea Font TH" panose="020B0604020202020204" charset="-34"/>
              </a:rPr>
              <a:t>รูปภาพ</a:t>
            </a:r>
            <a:br>
              <a:rPr lang="th-TH" sz="1400" dirty="0">
                <a:solidFill>
                  <a:schemeClr val="tx1"/>
                </a:solidFill>
                <a:latin typeface="Milk Tea Font TH" panose="020B0604020202020204" charset="-34"/>
                <a:cs typeface="Milk Tea Font TH" panose="020B0604020202020204" charset="-34"/>
              </a:rPr>
            </a:br>
            <a:r>
              <a:rPr lang="th-TH" sz="500" dirty="0">
                <a:solidFill>
                  <a:schemeClr val="tx1"/>
                </a:solidFill>
                <a:latin typeface="Milk Tea Font TH" panose="020B0604020202020204" charset="-34"/>
                <a:cs typeface="Milk Tea Font TH" panose="020B0604020202020204" charset="-34"/>
              </a:rPr>
              <a:t>(สื่อ / นวัตกรรม)</a:t>
            </a:r>
            <a:endParaRPr lang="th-TH" sz="1400" dirty="0">
              <a:solidFill>
                <a:schemeClr val="tx1"/>
              </a:solidFill>
              <a:latin typeface="Milk Tea Font TH" panose="020B0604020202020204" charset="-34"/>
              <a:cs typeface="Milk Tea Font TH" panose="020B0604020202020204" charset="-34"/>
            </a:endParaRPr>
          </a:p>
        </p:txBody>
      </p:sp>
      <p:sp>
        <p:nvSpPr>
          <p:cNvPr id="121" name="สี่เหลี่ยมผืนผ้า 76">
            <a:extLst>
              <a:ext uri="{FF2B5EF4-FFF2-40B4-BE49-F238E27FC236}">
                <a16:creationId xmlns:a16="http://schemas.microsoft.com/office/drawing/2014/main" id="{0FAAD292-40AB-3704-1CF4-9493E4123D3F}"/>
              </a:ext>
            </a:extLst>
          </p:cNvPr>
          <p:cNvSpPr/>
          <p:nvPr/>
        </p:nvSpPr>
        <p:spPr>
          <a:xfrm>
            <a:off x="2081917" y="9401893"/>
            <a:ext cx="1603182" cy="9537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Milk Tea Font TH" panose="020B0604020202020204" charset="-34"/>
                <a:cs typeface="Milk Tea Font TH" panose="020B0604020202020204" charset="-34"/>
              </a:rPr>
              <a:t>รูปภาพ</a:t>
            </a:r>
            <a:br>
              <a:rPr lang="th-TH" sz="1400" dirty="0">
                <a:solidFill>
                  <a:schemeClr val="tx1"/>
                </a:solidFill>
                <a:latin typeface="Milk Tea Font TH" panose="020B0604020202020204" charset="-34"/>
                <a:cs typeface="Milk Tea Font TH" panose="020B0604020202020204" charset="-34"/>
              </a:rPr>
            </a:br>
            <a:r>
              <a:rPr lang="th-TH" sz="500" dirty="0">
                <a:solidFill>
                  <a:schemeClr val="tx1"/>
                </a:solidFill>
                <a:latin typeface="Milk Tea Font TH" panose="020B0604020202020204" charset="-34"/>
                <a:cs typeface="Milk Tea Font TH" panose="020B0604020202020204" charset="-34"/>
              </a:rPr>
              <a:t>(กิจกรรมที่ 2)</a:t>
            </a:r>
            <a:endParaRPr lang="th-TH" sz="1400" dirty="0">
              <a:solidFill>
                <a:schemeClr val="tx1"/>
              </a:solidFill>
              <a:latin typeface="Milk Tea Font TH" panose="020B0604020202020204" charset="-34"/>
              <a:cs typeface="Milk Tea Font TH" panose="020B0604020202020204" charset="-34"/>
            </a:endParaRPr>
          </a:p>
        </p:txBody>
      </p:sp>
      <p:sp>
        <p:nvSpPr>
          <p:cNvPr id="122" name="สี่เหลี่ยมผืนผ้า 76">
            <a:extLst>
              <a:ext uri="{FF2B5EF4-FFF2-40B4-BE49-F238E27FC236}">
                <a16:creationId xmlns:a16="http://schemas.microsoft.com/office/drawing/2014/main" id="{B4102673-768B-0296-C6E2-699AA0B0B54D}"/>
              </a:ext>
            </a:extLst>
          </p:cNvPr>
          <p:cNvSpPr/>
          <p:nvPr/>
        </p:nvSpPr>
        <p:spPr>
          <a:xfrm>
            <a:off x="3940408" y="9405127"/>
            <a:ext cx="1603182" cy="9537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Milk Tea Font TH" panose="020B0604020202020204" charset="-34"/>
                <a:cs typeface="Milk Tea Font TH" panose="020B0604020202020204" charset="-34"/>
              </a:rPr>
              <a:t>รูปภาพ</a:t>
            </a:r>
            <a:br>
              <a:rPr lang="th-TH" sz="1400" dirty="0">
                <a:solidFill>
                  <a:schemeClr val="tx1"/>
                </a:solidFill>
                <a:latin typeface="Milk Tea Font TH" panose="020B0604020202020204" charset="-34"/>
                <a:cs typeface="Milk Tea Font TH" panose="020B0604020202020204" charset="-34"/>
              </a:rPr>
            </a:br>
            <a:r>
              <a:rPr lang="th-TH" sz="500" dirty="0">
                <a:solidFill>
                  <a:schemeClr val="tx1"/>
                </a:solidFill>
                <a:latin typeface="Milk Tea Font TH" panose="020B0604020202020204" charset="-34"/>
                <a:cs typeface="Milk Tea Font TH" panose="020B0604020202020204" charset="-34"/>
              </a:rPr>
              <a:t>(กิจกรรมที่ 3)</a:t>
            </a:r>
            <a:endParaRPr lang="th-TH" sz="1400" dirty="0">
              <a:solidFill>
                <a:schemeClr val="tx1"/>
              </a:solidFill>
              <a:latin typeface="Milk Tea Font TH" panose="020B0604020202020204" charset="-34"/>
              <a:cs typeface="Milk Tea Font TH" panose="020B0604020202020204" charset="-34"/>
            </a:endParaRPr>
          </a:p>
        </p:txBody>
      </p:sp>
      <p:sp>
        <p:nvSpPr>
          <p:cNvPr id="123" name="สี่เหลี่ยมผืนผ้า 76">
            <a:extLst>
              <a:ext uri="{FF2B5EF4-FFF2-40B4-BE49-F238E27FC236}">
                <a16:creationId xmlns:a16="http://schemas.microsoft.com/office/drawing/2014/main" id="{C384EF8C-D86E-955C-E31F-90B3C5D6606C}"/>
              </a:ext>
            </a:extLst>
          </p:cNvPr>
          <p:cNvSpPr/>
          <p:nvPr/>
        </p:nvSpPr>
        <p:spPr>
          <a:xfrm>
            <a:off x="5787747" y="9388710"/>
            <a:ext cx="1603182" cy="9537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Milk Tea Font TH" panose="020B0604020202020204" charset="-34"/>
                <a:cs typeface="Milk Tea Font TH" panose="020B0604020202020204" charset="-34"/>
              </a:rPr>
              <a:t>รูปภาพ</a:t>
            </a:r>
            <a:br>
              <a:rPr lang="th-TH" sz="1400" dirty="0">
                <a:solidFill>
                  <a:schemeClr val="tx1"/>
                </a:solidFill>
                <a:latin typeface="Milk Tea Font TH" panose="020B0604020202020204" charset="-34"/>
                <a:cs typeface="Milk Tea Font TH" panose="020B0604020202020204" charset="-34"/>
              </a:rPr>
            </a:br>
            <a:r>
              <a:rPr lang="th-TH" sz="500" dirty="0">
                <a:solidFill>
                  <a:schemeClr val="tx1"/>
                </a:solidFill>
                <a:latin typeface="Milk Tea Font TH" panose="020B0604020202020204" charset="-34"/>
                <a:cs typeface="Milk Tea Font TH" panose="020B0604020202020204" charset="-34"/>
              </a:rPr>
              <a:t>(กิจกรรมที่ 4)</a:t>
            </a:r>
            <a:endParaRPr lang="th-TH" sz="1400" dirty="0">
              <a:solidFill>
                <a:schemeClr val="tx1"/>
              </a:solidFill>
              <a:latin typeface="Milk Tea Font TH" panose="020B0604020202020204" charset="-34"/>
              <a:cs typeface="Milk Tea Font TH" panose="020B0604020202020204" charset="-34"/>
            </a:endParaRPr>
          </a:p>
        </p:txBody>
      </p:sp>
      <p:sp>
        <p:nvSpPr>
          <p:cNvPr id="32" name="สี่เหลี่ยมผืนผ้า 76">
            <a:extLst>
              <a:ext uri="{FF2B5EF4-FFF2-40B4-BE49-F238E27FC236}">
                <a16:creationId xmlns:a16="http://schemas.microsoft.com/office/drawing/2014/main" id="{97595F18-B018-512A-327E-A265E1A3FF2D}"/>
              </a:ext>
            </a:extLst>
          </p:cNvPr>
          <p:cNvSpPr/>
          <p:nvPr/>
        </p:nvSpPr>
        <p:spPr>
          <a:xfrm>
            <a:off x="2386181" y="8281288"/>
            <a:ext cx="1603182" cy="9537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Milk Tea Font TH" panose="020B0604020202020204" charset="-34"/>
                <a:cs typeface="Milk Tea Font TH" panose="020B0604020202020204" charset="-34"/>
              </a:rPr>
              <a:t>รูปภาพ</a:t>
            </a:r>
            <a:br>
              <a:rPr lang="th-TH" sz="1400" dirty="0">
                <a:solidFill>
                  <a:schemeClr val="tx1"/>
                </a:solidFill>
                <a:latin typeface="Milk Tea Font TH" panose="020B0604020202020204" charset="-34"/>
                <a:cs typeface="Milk Tea Font TH" panose="020B0604020202020204" charset="-34"/>
              </a:rPr>
            </a:br>
            <a:r>
              <a:rPr lang="th-TH" sz="500" dirty="0">
                <a:solidFill>
                  <a:schemeClr val="tx1"/>
                </a:solidFill>
                <a:latin typeface="Milk Tea Font TH" panose="020B0604020202020204" charset="-34"/>
                <a:cs typeface="Milk Tea Font TH" panose="020B0604020202020204" charset="-34"/>
              </a:rPr>
              <a:t>(อบรม)</a:t>
            </a:r>
            <a:endParaRPr lang="th-TH" sz="1400" dirty="0">
              <a:solidFill>
                <a:schemeClr val="tx1"/>
              </a:solidFill>
              <a:latin typeface="Milk Tea Font TH" panose="020B0604020202020204" charset="-34"/>
              <a:cs typeface="Milk Tea Font TH" panose="020B0604020202020204" charset="-34"/>
            </a:endParaRPr>
          </a:p>
        </p:txBody>
      </p:sp>
      <p:sp>
        <p:nvSpPr>
          <p:cNvPr id="45" name="สี่เหลี่ยมผืนผ้า 76">
            <a:extLst>
              <a:ext uri="{FF2B5EF4-FFF2-40B4-BE49-F238E27FC236}">
                <a16:creationId xmlns:a16="http://schemas.microsoft.com/office/drawing/2014/main" id="{7B6CD604-B28C-A11E-851E-8F48069DBE5E}"/>
              </a:ext>
            </a:extLst>
          </p:cNvPr>
          <p:cNvSpPr/>
          <p:nvPr/>
        </p:nvSpPr>
        <p:spPr>
          <a:xfrm>
            <a:off x="4110581" y="8277971"/>
            <a:ext cx="1603182" cy="9537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Milk Tea Font TH" panose="020B0604020202020204" charset="-34"/>
                <a:cs typeface="Milk Tea Font TH" panose="020B0604020202020204" charset="-34"/>
              </a:rPr>
              <a:t>รูปภาพ</a:t>
            </a:r>
            <a:br>
              <a:rPr lang="th-TH" sz="1400" dirty="0">
                <a:solidFill>
                  <a:schemeClr val="tx1"/>
                </a:solidFill>
                <a:latin typeface="Milk Tea Font TH" panose="020B0604020202020204" charset="-34"/>
                <a:cs typeface="Milk Tea Font TH" panose="020B0604020202020204" charset="-34"/>
              </a:rPr>
            </a:br>
            <a:r>
              <a:rPr lang="th-TH" sz="500" dirty="0">
                <a:solidFill>
                  <a:schemeClr val="tx1"/>
                </a:solidFill>
                <a:latin typeface="Milk Tea Font TH" panose="020B0604020202020204" charset="-34"/>
                <a:cs typeface="Milk Tea Font TH" panose="020B0604020202020204" charset="-34"/>
              </a:rPr>
              <a:t>(ปฏิบัติการ / เข้ากลุ่ม)</a:t>
            </a:r>
            <a:endParaRPr lang="th-TH" sz="1400" dirty="0">
              <a:solidFill>
                <a:schemeClr val="tx1"/>
              </a:solidFill>
              <a:latin typeface="Milk Tea Font TH" panose="020B0604020202020204" charset="-34"/>
              <a:cs typeface="Milk Tea Font TH" panose="020B0604020202020204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538</Words>
  <Application>Microsoft Office PowerPoint</Application>
  <PresentationFormat>Custom</PresentationFormat>
  <Paragraphs>84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Th Sarabun New</vt:lpstr>
      <vt:lpstr>Charcoal Font TH Bold</vt:lpstr>
      <vt:lpstr>Th Sarabun New Bold</vt:lpstr>
      <vt:lpstr>Calibri</vt:lpstr>
      <vt:lpstr>Th Sarabun New</vt:lpstr>
      <vt:lpstr>Amiko TH</vt:lpstr>
      <vt:lpstr>Milk Tea Font TH</vt:lpstr>
      <vt:lpstr>Pattaya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Shawn Garcia</dc:title>
  <dc:creator>FaFangmini</dc:creator>
  <cp:lastModifiedBy>สุธิดา ธนาพีชต์ชัย</cp:lastModifiedBy>
  <cp:revision>44</cp:revision>
  <cp:lastPrinted>2026-04-27T02:20:03Z</cp:lastPrinted>
  <dcterms:created xsi:type="dcterms:W3CDTF">2006-08-16T00:00:00Z</dcterms:created>
  <dcterms:modified xsi:type="dcterms:W3CDTF">2026-04-27T07:29:24Z</dcterms:modified>
  <dc:identifier>DAGOQinQfz8</dc:identifier>
</cp:coreProperties>
</file>