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Amiko TH" panose="020B0604020202020204" charset="-34"/>
      <p:regular r:id="rId3"/>
    </p:embeddedFont>
    <p:embeddedFont>
      <p:font typeface="Garet Bold" panose="020B0604020202020204" charset="0"/>
      <p:regular r:id="rId4"/>
    </p:embeddedFont>
    <p:embeddedFont>
      <p:font typeface="Milk Tea Font TH Bold" panose="020B0604020202020204" charset="-34"/>
      <p:regular r:id="rId5"/>
    </p:embeddedFont>
    <p:embeddedFont>
      <p:font typeface="Montserrat Light" panose="00000400000000000000" pitchFamily="2" charset="0"/>
      <p:regular r:id="rId6"/>
    </p:embeddedFont>
    <p:embeddedFont>
      <p:font typeface="Th Sarabun New" panose="020B0500040200020003" pitchFamily="34" charset="-34"/>
      <p:regular r:id="rId7"/>
      <p:bold r:id="rId8"/>
      <p:italic r:id="rId9"/>
      <p:boldItalic r:id="rId10"/>
    </p:embeddedFont>
    <p:embeddedFont>
      <p:font typeface="Th Sarabun New Bold" panose="020B0500040200020003" pitchFamily="34" charset="-34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6" d="100"/>
          <a:sy n="106" d="100"/>
        </p:scale>
        <p:origin x="2208" y="-14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CF8">
                <a:alpha val="100000"/>
              </a:srgbClr>
            </a:gs>
            <a:gs pos="25000">
              <a:srgbClr val="FFFCF8">
                <a:alpha val="100000"/>
              </a:srgbClr>
            </a:gs>
            <a:gs pos="50000">
              <a:srgbClr val="FFFCF8">
                <a:alpha val="100000"/>
              </a:srgbClr>
            </a:gs>
            <a:gs pos="75000">
              <a:srgbClr val="FFFCF8">
                <a:alpha val="100000"/>
              </a:srgbClr>
            </a:gs>
            <a:gs pos="100000">
              <a:srgbClr val="ECE7F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3141242" y="1478886"/>
            <a:ext cx="4161593" cy="7382538"/>
            <a:chOff x="0" y="0"/>
            <a:chExt cx="1491421" cy="264573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91421" cy="2645735"/>
            </a:xfrm>
            <a:custGeom>
              <a:avLst/>
              <a:gdLst/>
              <a:ahLst/>
              <a:cxnLst/>
              <a:rect l="l" t="t" r="r" b="b"/>
              <a:pathLst>
                <a:path w="1491421" h="2645735">
                  <a:moveTo>
                    <a:pt x="68832" y="0"/>
                  </a:moveTo>
                  <a:lnTo>
                    <a:pt x="1422589" y="0"/>
                  </a:lnTo>
                  <a:cubicBezTo>
                    <a:pt x="1460604" y="0"/>
                    <a:pt x="1491421" y="30817"/>
                    <a:pt x="1491421" y="68832"/>
                  </a:cubicBezTo>
                  <a:lnTo>
                    <a:pt x="1491421" y="2576903"/>
                  </a:lnTo>
                  <a:cubicBezTo>
                    <a:pt x="1491421" y="2614918"/>
                    <a:pt x="1460604" y="2645735"/>
                    <a:pt x="1422589" y="2645735"/>
                  </a:cubicBezTo>
                  <a:lnTo>
                    <a:pt x="68832" y="2645735"/>
                  </a:lnTo>
                  <a:cubicBezTo>
                    <a:pt x="30817" y="2645735"/>
                    <a:pt x="0" y="2614918"/>
                    <a:pt x="0" y="2576903"/>
                  </a:cubicBezTo>
                  <a:lnTo>
                    <a:pt x="0" y="68832"/>
                  </a:lnTo>
                  <a:cubicBezTo>
                    <a:pt x="0" y="30817"/>
                    <a:pt x="30817" y="0"/>
                    <a:pt x="6883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84B73"/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491421" cy="2693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8" name="ม้วนกระดาษ: แนวนอน 87">
            <a:extLst>
              <a:ext uri="{FF2B5EF4-FFF2-40B4-BE49-F238E27FC236}">
                <a16:creationId xmlns:a16="http://schemas.microsoft.com/office/drawing/2014/main" id="{C64762F6-4384-A197-9B08-0E67AFD611E2}"/>
              </a:ext>
            </a:extLst>
          </p:cNvPr>
          <p:cNvSpPr/>
          <p:nvPr/>
        </p:nvSpPr>
        <p:spPr>
          <a:xfrm>
            <a:off x="2954015" y="3821988"/>
            <a:ext cx="1529087" cy="344627"/>
          </a:xfrm>
          <a:prstGeom prst="horizontalScroll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6"/>
          <p:cNvSpPr/>
          <p:nvPr/>
        </p:nvSpPr>
        <p:spPr>
          <a:xfrm flipH="1">
            <a:off x="469501" y="107233"/>
            <a:ext cx="7118749" cy="9416779"/>
          </a:xfrm>
          <a:custGeom>
            <a:avLst/>
            <a:gdLst/>
            <a:ahLst/>
            <a:cxnLst/>
            <a:rect l="l" t="t" r="r" b="b"/>
            <a:pathLst>
              <a:path w="7540197" h="9416779">
                <a:moveTo>
                  <a:pt x="7540197" y="0"/>
                </a:moveTo>
                <a:lnTo>
                  <a:pt x="0" y="0"/>
                </a:lnTo>
                <a:lnTo>
                  <a:pt x="0" y="9416779"/>
                </a:lnTo>
                <a:lnTo>
                  <a:pt x="7540197" y="9416779"/>
                </a:lnTo>
                <a:lnTo>
                  <a:pt x="7540197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-12443" r="-12443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87" name="ม้วนกระดาษ: แนวนอน 86">
            <a:extLst>
              <a:ext uri="{FF2B5EF4-FFF2-40B4-BE49-F238E27FC236}">
                <a16:creationId xmlns:a16="http://schemas.microsoft.com/office/drawing/2014/main" id="{BF966089-EB82-E545-54C2-B45B1BA7CEE4}"/>
              </a:ext>
            </a:extLst>
          </p:cNvPr>
          <p:cNvSpPr/>
          <p:nvPr/>
        </p:nvSpPr>
        <p:spPr>
          <a:xfrm>
            <a:off x="2931950" y="2771022"/>
            <a:ext cx="1364924" cy="323077"/>
          </a:xfrm>
          <a:prstGeom prst="horizontalScroll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7"/>
          <p:cNvGrpSpPr/>
          <p:nvPr/>
        </p:nvGrpSpPr>
        <p:grpSpPr>
          <a:xfrm>
            <a:off x="115655" y="1269533"/>
            <a:ext cx="2889909" cy="1148637"/>
            <a:chOff x="0" y="0"/>
            <a:chExt cx="1035678" cy="4116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35678" cy="411646"/>
            </a:xfrm>
            <a:custGeom>
              <a:avLst/>
              <a:gdLst/>
              <a:ahLst/>
              <a:cxnLst/>
              <a:rect l="l" t="t" r="r" b="b"/>
              <a:pathLst>
                <a:path w="1035678" h="411646">
                  <a:moveTo>
                    <a:pt x="99121" y="0"/>
                  </a:moveTo>
                  <a:lnTo>
                    <a:pt x="936557" y="0"/>
                  </a:lnTo>
                  <a:cubicBezTo>
                    <a:pt x="991300" y="0"/>
                    <a:pt x="1035678" y="44378"/>
                    <a:pt x="1035678" y="99121"/>
                  </a:cubicBezTo>
                  <a:lnTo>
                    <a:pt x="1035678" y="312525"/>
                  </a:lnTo>
                  <a:cubicBezTo>
                    <a:pt x="1035678" y="367268"/>
                    <a:pt x="991300" y="411646"/>
                    <a:pt x="936557" y="411646"/>
                  </a:cubicBezTo>
                  <a:lnTo>
                    <a:pt x="99121" y="411646"/>
                  </a:lnTo>
                  <a:cubicBezTo>
                    <a:pt x="44378" y="411646"/>
                    <a:pt x="0" y="367268"/>
                    <a:pt x="0" y="312525"/>
                  </a:cubicBezTo>
                  <a:lnTo>
                    <a:pt x="0" y="99121"/>
                  </a:lnTo>
                  <a:cubicBezTo>
                    <a:pt x="0" y="44378"/>
                    <a:pt x="44378" y="0"/>
                    <a:pt x="991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0628D">
                    <a:alpha val="23000"/>
                  </a:srgbClr>
                </a:gs>
                <a:gs pos="100000">
                  <a:srgbClr val="CCC1F2">
                    <a:alpha val="23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035678" cy="440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6" name="ม้วนกระดาษ: แนวนอน 85">
            <a:extLst>
              <a:ext uri="{FF2B5EF4-FFF2-40B4-BE49-F238E27FC236}">
                <a16:creationId xmlns:a16="http://schemas.microsoft.com/office/drawing/2014/main" id="{2171F2BD-9725-4FDE-9B89-75506BD848DF}"/>
              </a:ext>
            </a:extLst>
          </p:cNvPr>
          <p:cNvSpPr/>
          <p:nvPr/>
        </p:nvSpPr>
        <p:spPr>
          <a:xfrm>
            <a:off x="2903150" y="1611912"/>
            <a:ext cx="1272276" cy="446422"/>
          </a:xfrm>
          <a:prstGeom prst="horizontalScroll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2"/>
          <p:cNvGrpSpPr/>
          <p:nvPr/>
        </p:nvGrpSpPr>
        <p:grpSpPr>
          <a:xfrm>
            <a:off x="-54976" y="0"/>
            <a:ext cx="7605075" cy="1072174"/>
            <a:chOff x="0" y="0"/>
            <a:chExt cx="3138636" cy="628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8636" cy="628760"/>
            </a:xfrm>
            <a:custGeom>
              <a:avLst/>
              <a:gdLst/>
              <a:ahLst/>
              <a:cxnLst/>
              <a:rect l="l" t="t" r="r" b="b"/>
              <a:pathLst>
                <a:path w="3138636" h="628760">
                  <a:moveTo>
                    <a:pt x="0" y="0"/>
                  </a:moveTo>
                  <a:lnTo>
                    <a:pt x="3138636" y="0"/>
                  </a:lnTo>
                  <a:lnTo>
                    <a:pt x="3138636" y="628760"/>
                  </a:lnTo>
                  <a:lnTo>
                    <a:pt x="0" y="628760"/>
                  </a:lnTo>
                  <a:close/>
                </a:path>
              </a:pathLst>
            </a:custGeom>
            <a:gradFill rotWithShape="1">
              <a:gsLst>
                <a:gs pos="0">
                  <a:srgbClr val="70628D">
                    <a:alpha val="100000"/>
                  </a:srgbClr>
                </a:gs>
                <a:gs pos="100000">
                  <a:srgbClr val="CCC1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38636" cy="657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05062" y="1093626"/>
            <a:ext cx="512762" cy="545491"/>
          </a:xfrm>
          <a:custGeom>
            <a:avLst/>
            <a:gdLst/>
            <a:ahLst/>
            <a:cxnLst/>
            <a:rect l="l" t="t" r="r" b="b"/>
            <a:pathLst>
              <a:path w="512762" h="545491">
                <a:moveTo>
                  <a:pt x="0" y="0"/>
                </a:moveTo>
                <a:lnTo>
                  <a:pt x="512762" y="0"/>
                </a:lnTo>
                <a:lnTo>
                  <a:pt x="512762" y="545491"/>
                </a:lnTo>
                <a:lnTo>
                  <a:pt x="0" y="545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 rot="-5400000">
            <a:off x="42408" y="-97385"/>
            <a:ext cx="1436709" cy="1631478"/>
          </a:xfrm>
          <a:custGeom>
            <a:avLst/>
            <a:gdLst/>
            <a:ahLst/>
            <a:cxnLst/>
            <a:rect l="l" t="t" r="r" b="b"/>
            <a:pathLst>
              <a:path w="1925776" h="1894263">
                <a:moveTo>
                  <a:pt x="0" y="0"/>
                </a:moveTo>
                <a:lnTo>
                  <a:pt x="1925775" y="0"/>
                </a:lnTo>
                <a:lnTo>
                  <a:pt x="1925775" y="1894262"/>
                </a:lnTo>
                <a:lnTo>
                  <a:pt x="0" y="18942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1" t="-16107" r="-20332"/>
            </a:stretch>
          </a:blipFill>
        </p:spPr>
        <p:txBody>
          <a:bodyPr/>
          <a:lstStyle/>
          <a:p>
            <a:endParaRPr lang="th-TH" dirty="0"/>
          </a:p>
        </p:txBody>
      </p:sp>
      <p:sp>
        <p:nvSpPr>
          <p:cNvPr id="11" name="Freeform 11"/>
          <p:cNvSpPr/>
          <p:nvPr/>
        </p:nvSpPr>
        <p:spPr>
          <a:xfrm>
            <a:off x="5852898" y="31900"/>
            <a:ext cx="1697201" cy="1163354"/>
          </a:xfrm>
          <a:custGeom>
            <a:avLst/>
            <a:gdLst/>
            <a:ahLst/>
            <a:cxnLst/>
            <a:rect l="l" t="t" r="r" b="b"/>
            <a:pathLst>
              <a:path w="1697201" h="1163354">
                <a:moveTo>
                  <a:pt x="0" y="0"/>
                </a:moveTo>
                <a:lnTo>
                  <a:pt x="1697200" y="0"/>
                </a:lnTo>
                <a:lnTo>
                  <a:pt x="1697200" y="1163353"/>
                </a:lnTo>
                <a:lnTo>
                  <a:pt x="0" y="11633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grpSp>
        <p:nvGrpSpPr>
          <p:cNvPr id="12" name="Group 12"/>
          <p:cNvGrpSpPr/>
          <p:nvPr/>
        </p:nvGrpSpPr>
        <p:grpSpPr>
          <a:xfrm>
            <a:off x="1" y="10431300"/>
            <a:ext cx="7556500" cy="260700"/>
            <a:chOff x="0" y="0"/>
            <a:chExt cx="2777400" cy="9342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77400" cy="93429"/>
            </a:xfrm>
            <a:custGeom>
              <a:avLst/>
              <a:gdLst/>
              <a:ahLst/>
              <a:cxnLst/>
              <a:rect l="l" t="t" r="r" b="b"/>
              <a:pathLst>
                <a:path w="2777400" h="93429">
                  <a:moveTo>
                    <a:pt x="0" y="0"/>
                  </a:moveTo>
                  <a:lnTo>
                    <a:pt x="2777400" y="0"/>
                  </a:lnTo>
                  <a:lnTo>
                    <a:pt x="2777400" y="93429"/>
                  </a:lnTo>
                  <a:lnTo>
                    <a:pt x="0" y="93429"/>
                  </a:lnTo>
                  <a:close/>
                </a:path>
              </a:pathLst>
            </a:custGeom>
            <a:gradFill rotWithShape="1">
              <a:gsLst>
                <a:gs pos="0">
                  <a:srgbClr val="70628D">
                    <a:alpha val="100000"/>
                  </a:srgbClr>
                </a:gs>
                <a:gs pos="100000">
                  <a:srgbClr val="CCC1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777400" cy="122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36358" y="9476502"/>
            <a:ext cx="1074892" cy="941996"/>
          </a:xfrm>
          <a:custGeom>
            <a:avLst/>
            <a:gdLst/>
            <a:ahLst/>
            <a:cxnLst/>
            <a:rect l="l" t="t" r="r" b="b"/>
            <a:pathLst>
              <a:path w="1074892" h="941996">
                <a:moveTo>
                  <a:pt x="0" y="0"/>
                </a:moveTo>
                <a:lnTo>
                  <a:pt x="1074892" y="0"/>
                </a:lnTo>
                <a:lnTo>
                  <a:pt x="1074892" y="941996"/>
                </a:lnTo>
                <a:lnTo>
                  <a:pt x="0" y="9419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6" name="AutoShape 16"/>
          <p:cNvSpPr/>
          <p:nvPr/>
        </p:nvSpPr>
        <p:spPr>
          <a:xfrm flipV="1">
            <a:off x="-18687" y="10321228"/>
            <a:ext cx="7523505" cy="48258"/>
          </a:xfrm>
          <a:prstGeom prst="line">
            <a:avLst/>
          </a:prstGeom>
          <a:ln w="28575" cap="rnd">
            <a:gradFill>
              <a:gsLst>
                <a:gs pos="0">
                  <a:srgbClr val="70628D">
                    <a:alpha val="100000"/>
                  </a:srgbClr>
                </a:gs>
                <a:gs pos="100000">
                  <a:srgbClr val="CCC1F2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17" name="Freeform 17"/>
          <p:cNvSpPr/>
          <p:nvPr/>
        </p:nvSpPr>
        <p:spPr>
          <a:xfrm rot="5400000">
            <a:off x="6242074" y="9378977"/>
            <a:ext cx="1345490" cy="1283362"/>
          </a:xfrm>
          <a:custGeom>
            <a:avLst/>
            <a:gdLst/>
            <a:ahLst/>
            <a:cxnLst/>
            <a:rect l="l" t="t" r="r" b="b"/>
            <a:pathLst>
              <a:path w="1677081" h="1649638">
                <a:moveTo>
                  <a:pt x="0" y="0"/>
                </a:moveTo>
                <a:lnTo>
                  <a:pt x="1677081" y="0"/>
                </a:lnTo>
                <a:lnTo>
                  <a:pt x="1677081" y="1649638"/>
                </a:lnTo>
                <a:lnTo>
                  <a:pt x="0" y="16496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0286" r="-16046"/>
            </a:stretch>
          </a:blipFill>
        </p:spPr>
        <p:txBody>
          <a:bodyPr/>
          <a:lstStyle/>
          <a:p>
            <a:endParaRPr lang="th-TH" dirty="0"/>
          </a:p>
        </p:txBody>
      </p:sp>
      <p:sp>
        <p:nvSpPr>
          <p:cNvPr id="18" name="Freeform 18"/>
          <p:cNvSpPr/>
          <p:nvPr/>
        </p:nvSpPr>
        <p:spPr>
          <a:xfrm>
            <a:off x="186480" y="217178"/>
            <a:ext cx="203354" cy="203354"/>
          </a:xfrm>
          <a:custGeom>
            <a:avLst/>
            <a:gdLst/>
            <a:ahLst/>
            <a:cxnLst/>
            <a:rect l="l" t="t" r="r" b="b"/>
            <a:pathLst>
              <a:path w="203354" h="203354">
                <a:moveTo>
                  <a:pt x="0" y="0"/>
                </a:moveTo>
                <a:lnTo>
                  <a:pt x="203354" y="0"/>
                </a:lnTo>
                <a:lnTo>
                  <a:pt x="203354" y="203355"/>
                </a:lnTo>
                <a:lnTo>
                  <a:pt x="0" y="2033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9" name="Freeform 19"/>
          <p:cNvSpPr/>
          <p:nvPr/>
        </p:nvSpPr>
        <p:spPr>
          <a:xfrm>
            <a:off x="7136849" y="10316821"/>
            <a:ext cx="203354" cy="203354"/>
          </a:xfrm>
          <a:custGeom>
            <a:avLst/>
            <a:gdLst/>
            <a:ahLst/>
            <a:cxnLst/>
            <a:rect l="l" t="t" r="r" b="b"/>
            <a:pathLst>
              <a:path w="203354" h="203354">
                <a:moveTo>
                  <a:pt x="0" y="0"/>
                </a:moveTo>
                <a:lnTo>
                  <a:pt x="203354" y="0"/>
                </a:lnTo>
                <a:lnTo>
                  <a:pt x="203354" y="203354"/>
                </a:lnTo>
                <a:lnTo>
                  <a:pt x="0" y="2033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0" name="Freeform 20"/>
          <p:cNvSpPr/>
          <p:nvPr/>
        </p:nvSpPr>
        <p:spPr>
          <a:xfrm>
            <a:off x="209217" y="1195253"/>
            <a:ext cx="203354" cy="203354"/>
          </a:xfrm>
          <a:custGeom>
            <a:avLst/>
            <a:gdLst/>
            <a:ahLst/>
            <a:cxnLst/>
            <a:rect l="l" t="t" r="r" b="b"/>
            <a:pathLst>
              <a:path w="203354" h="203354">
                <a:moveTo>
                  <a:pt x="0" y="0"/>
                </a:moveTo>
                <a:lnTo>
                  <a:pt x="203354" y="0"/>
                </a:lnTo>
                <a:lnTo>
                  <a:pt x="203354" y="203355"/>
                </a:lnTo>
                <a:lnTo>
                  <a:pt x="0" y="2033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1" name="Freeform 21"/>
          <p:cNvSpPr/>
          <p:nvPr/>
        </p:nvSpPr>
        <p:spPr>
          <a:xfrm>
            <a:off x="45121" y="3882773"/>
            <a:ext cx="203354" cy="203354"/>
          </a:xfrm>
          <a:custGeom>
            <a:avLst/>
            <a:gdLst/>
            <a:ahLst/>
            <a:cxnLst/>
            <a:rect l="l" t="t" r="r" b="b"/>
            <a:pathLst>
              <a:path w="203354" h="203354">
                <a:moveTo>
                  <a:pt x="0" y="0"/>
                </a:moveTo>
                <a:lnTo>
                  <a:pt x="203354" y="0"/>
                </a:lnTo>
                <a:lnTo>
                  <a:pt x="203354" y="203354"/>
                </a:lnTo>
                <a:lnTo>
                  <a:pt x="0" y="2033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2" name="Freeform 22"/>
          <p:cNvSpPr/>
          <p:nvPr/>
        </p:nvSpPr>
        <p:spPr>
          <a:xfrm>
            <a:off x="3463803" y="8049856"/>
            <a:ext cx="203354" cy="203354"/>
          </a:xfrm>
          <a:custGeom>
            <a:avLst/>
            <a:gdLst/>
            <a:ahLst/>
            <a:cxnLst/>
            <a:rect l="l" t="t" r="r" b="b"/>
            <a:pathLst>
              <a:path w="203354" h="203354">
                <a:moveTo>
                  <a:pt x="0" y="0"/>
                </a:moveTo>
                <a:lnTo>
                  <a:pt x="203354" y="0"/>
                </a:lnTo>
                <a:lnTo>
                  <a:pt x="203354" y="203354"/>
                </a:lnTo>
                <a:lnTo>
                  <a:pt x="0" y="2033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6" name="TextBox 26"/>
          <p:cNvSpPr txBox="1"/>
          <p:nvPr/>
        </p:nvSpPr>
        <p:spPr>
          <a:xfrm>
            <a:off x="788694" y="6092681"/>
            <a:ext cx="1575611" cy="19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-49">
                <a:solidFill>
                  <a:srgbClr val="594C74"/>
                </a:solidFill>
                <a:latin typeface="Milk Tea Font TH Bold"/>
                <a:ea typeface="Milk Tea Font TH Bold"/>
                <a:cs typeface="Milk Tea Font TH Bold"/>
                <a:sym typeface="Milk Tea Font TH Bold"/>
              </a:rPr>
              <a:t>วัตถุประสงค์ของโครงการ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8195" y="5372650"/>
            <a:ext cx="1484828" cy="19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8"/>
              </a:lnSpc>
            </a:pPr>
            <a:r>
              <a:rPr lang="en-US" sz="1170" spc="-93">
                <a:solidFill>
                  <a:srgbClr val="594C74"/>
                </a:solidFill>
                <a:latin typeface="Milk Tea Font TH Bold"/>
                <a:ea typeface="Milk Tea Font TH Bold"/>
                <a:cs typeface="Milk Tea Font TH Bold"/>
                <a:sym typeface="Milk Tea Font TH Bold"/>
              </a:rPr>
              <a:t>กลุ่มเป้าหมายของโครงการ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14992" y="4169210"/>
            <a:ext cx="3037388" cy="2958907"/>
            <a:chOff x="7700" y="-19049"/>
            <a:chExt cx="4049850" cy="3945209"/>
          </a:xfrm>
        </p:grpSpPr>
        <p:sp>
          <p:nvSpPr>
            <p:cNvPr id="29" name="TextBox 29"/>
            <p:cNvSpPr txBox="1"/>
            <p:nvPr/>
          </p:nvSpPr>
          <p:spPr>
            <a:xfrm>
              <a:off x="805920" y="-19049"/>
              <a:ext cx="2936790" cy="266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51"/>
                </a:lnSpc>
              </a:pPr>
              <a:r>
                <a:rPr lang="en-US" sz="1179" spc="-114" dirty="0" err="1">
                  <a:solidFill>
                    <a:srgbClr val="594C74"/>
                  </a:solidFill>
                  <a:latin typeface="Milk Tea Font TH Bold"/>
                  <a:ea typeface="Milk Tea Font TH Bold"/>
                  <a:cs typeface="Milk Tea Font TH Bold"/>
                  <a:sym typeface="Milk Tea Font TH Bold"/>
                </a:rPr>
                <a:t>หลักการและเหตุผล</a:t>
              </a:r>
              <a:r>
                <a:rPr lang="en-US" sz="1179" spc="-114" dirty="0">
                  <a:solidFill>
                    <a:srgbClr val="594C74"/>
                  </a:solidFill>
                  <a:latin typeface="Milk Tea Font TH Bold"/>
                  <a:ea typeface="Milk Tea Font TH Bold"/>
                  <a:cs typeface="Milk Tea Font TH Bold"/>
                  <a:sym typeface="Milk Tea Font TH Bold"/>
                </a:rPr>
                <a:t>/</a:t>
              </a:r>
              <a:r>
                <a:rPr lang="en-US" sz="1179" spc="-114" dirty="0" err="1">
                  <a:solidFill>
                    <a:srgbClr val="594C74"/>
                  </a:solidFill>
                  <a:latin typeface="Milk Tea Font TH Bold"/>
                  <a:ea typeface="Milk Tea Font TH Bold"/>
                  <a:cs typeface="Milk Tea Font TH Bold"/>
                  <a:sym typeface="Milk Tea Font TH Bold"/>
                </a:rPr>
                <a:t>สภาพปัญหา</a:t>
              </a:r>
              <a:endParaRPr lang="en-US" sz="1179" spc="-114" dirty="0">
                <a:solidFill>
                  <a:srgbClr val="594C74"/>
                </a:solidFill>
                <a:latin typeface="Milk Tea Font TH Bold"/>
                <a:ea typeface="Milk Tea Font TH Bold"/>
                <a:cs typeface="Milk Tea Font TH Bold"/>
                <a:sym typeface="Milk Tea Font TH Bold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6630" y="225417"/>
              <a:ext cx="3384142" cy="1272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6"/>
                </a:lnSpc>
              </a:pPr>
              <a:r>
                <a:rPr lang="en-US" sz="940">
                  <a:solidFill>
                    <a:srgbClr val="4B4B5A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700" y="1870205"/>
              <a:ext cx="4049850" cy="711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55"/>
                </a:lnSpc>
              </a:pPr>
              <a:r>
                <a:rPr lang="en-US" sz="1039">
                  <a:solidFill>
                    <a:srgbClr val="4B4B5A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เพื่อ.............................................................................................................</a:t>
              </a:r>
            </a:p>
            <a:p>
              <a:pPr algn="l">
                <a:lnSpc>
                  <a:spcPts val="1455"/>
                </a:lnSpc>
              </a:pPr>
              <a:r>
                <a:rPr lang="en-US" sz="1039">
                  <a:solidFill>
                    <a:srgbClr val="4B4B5A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เพื่อ.............................................................................................................</a:t>
              </a:r>
            </a:p>
            <a:p>
              <a:pPr algn="l">
                <a:lnSpc>
                  <a:spcPts val="1455"/>
                </a:lnSpc>
              </a:pPr>
              <a:r>
                <a:rPr lang="en-US" sz="1039">
                  <a:solidFill>
                    <a:srgbClr val="4B4B5A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เพื่อ.............................................................................................................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2159" y="2850440"/>
              <a:ext cx="3627572" cy="1075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0"/>
                </a:lnSpc>
              </a:pPr>
              <a:r>
                <a:rPr lang="en-US" sz="1039" spc="-61">
                  <a:solidFill>
                    <a:srgbClr val="4B4B5A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กลุ่มเป้าหมาย.................................................................................................................................................</a:t>
              </a:r>
            </a:p>
            <a:p>
              <a:pPr algn="l">
                <a:lnSpc>
                  <a:spcPts val="1330"/>
                </a:lnSpc>
              </a:pPr>
              <a:r>
                <a:rPr lang="en-US" sz="1039" spc="-61">
                  <a:solidFill>
                    <a:srgbClr val="4B4B5A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ปริมาณกลุ่มเป้าหมาย ประกอบด้วย</a:t>
              </a:r>
            </a:p>
            <a:p>
              <a:pPr algn="l">
                <a:lnSpc>
                  <a:spcPts val="1330"/>
                </a:lnSpc>
              </a:pPr>
              <a:r>
                <a:rPr lang="en-US" sz="1039" spc="-61">
                  <a:solidFill>
                    <a:srgbClr val="4B4B5A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  1 ....................................................................................................................................................................</a:t>
              </a:r>
            </a:p>
            <a:p>
              <a:pPr algn="l">
                <a:lnSpc>
                  <a:spcPts val="1330"/>
                </a:lnSpc>
              </a:pPr>
              <a:r>
                <a:rPr lang="en-US" sz="1039" spc="-61">
                  <a:solidFill>
                    <a:srgbClr val="4B4B5A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  2 ..................................................................................................................................................................</a:t>
              </a:r>
            </a:p>
            <a:p>
              <a:pPr algn="l">
                <a:lnSpc>
                  <a:spcPts val="1330"/>
                </a:lnSpc>
              </a:pPr>
              <a:r>
                <a:rPr lang="en-US" sz="1039" spc="-61">
                  <a:solidFill>
                    <a:srgbClr val="4B4B5A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  3 .................................................................................................................................................................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09217" y="7175742"/>
            <a:ext cx="2763540" cy="3131831"/>
            <a:chOff x="0" y="0"/>
            <a:chExt cx="3684720" cy="4175775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412"/>
              <a:ext cx="3684720" cy="4175364"/>
              <a:chOff x="0" y="0"/>
              <a:chExt cx="998479" cy="113143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998479" cy="1131432"/>
              </a:xfrm>
              <a:custGeom>
                <a:avLst/>
                <a:gdLst/>
                <a:ahLst/>
                <a:cxnLst/>
                <a:rect l="l" t="t" r="r" b="b"/>
                <a:pathLst>
                  <a:path w="998479" h="1131432">
                    <a:moveTo>
                      <a:pt x="103654" y="0"/>
                    </a:moveTo>
                    <a:lnTo>
                      <a:pt x="894825" y="0"/>
                    </a:lnTo>
                    <a:cubicBezTo>
                      <a:pt x="922316" y="0"/>
                      <a:pt x="948680" y="10921"/>
                      <a:pt x="968119" y="30359"/>
                    </a:cubicBezTo>
                    <a:cubicBezTo>
                      <a:pt x="987558" y="49798"/>
                      <a:pt x="998479" y="76163"/>
                      <a:pt x="998479" y="103654"/>
                    </a:cubicBezTo>
                    <a:lnTo>
                      <a:pt x="998479" y="1027779"/>
                    </a:lnTo>
                    <a:cubicBezTo>
                      <a:pt x="998479" y="1055270"/>
                      <a:pt x="987558" y="1081634"/>
                      <a:pt x="968119" y="1101073"/>
                    </a:cubicBezTo>
                    <a:cubicBezTo>
                      <a:pt x="948680" y="1120512"/>
                      <a:pt x="922316" y="1131432"/>
                      <a:pt x="894825" y="1131432"/>
                    </a:cubicBezTo>
                    <a:lnTo>
                      <a:pt x="103654" y="1131432"/>
                    </a:lnTo>
                    <a:cubicBezTo>
                      <a:pt x="76163" y="1131432"/>
                      <a:pt x="49798" y="1120512"/>
                      <a:pt x="30359" y="1101073"/>
                    </a:cubicBezTo>
                    <a:cubicBezTo>
                      <a:pt x="10921" y="1081634"/>
                      <a:pt x="0" y="1055270"/>
                      <a:pt x="0" y="1027779"/>
                    </a:cubicBezTo>
                    <a:lnTo>
                      <a:pt x="0" y="103654"/>
                    </a:lnTo>
                    <a:cubicBezTo>
                      <a:pt x="0" y="76163"/>
                      <a:pt x="10921" y="49798"/>
                      <a:pt x="30359" y="30359"/>
                    </a:cubicBezTo>
                    <a:cubicBezTo>
                      <a:pt x="49798" y="10921"/>
                      <a:pt x="76163" y="0"/>
                      <a:pt x="10365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878AB">
                      <a:alpha val="23000"/>
                    </a:srgbClr>
                  </a:gs>
                  <a:gs pos="50000">
                    <a:srgbClr val="CCC1F2">
                      <a:alpha val="23000"/>
                    </a:srgbClr>
                  </a:gs>
                  <a:gs pos="100000">
                    <a:srgbClr val="F2D6D5">
                      <a:alpha val="23000"/>
                    </a:srgbClr>
                  </a:gs>
                </a:gsLst>
                <a:lin ang="2700000"/>
              </a:gra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998479" cy="1160007"/>
              </a:xfrm>
              <a:prstGeom prst="rect">
                <a:avLst/>
              </a:prstGeom>
            </p:spPr>
            <p:txBody>
              <a:bodyPr lIns="50388" tIns="50388" rIns="50388" bIns="5038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212693" y="-19050"/>
              <a:ext cx="1703908" cy="256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38"/>
                </a:lnSpc>
              </a:pPr>
              <a:r>
                <a:rPr lang="en-US" sz="1170" spc="-87">
                  <a:solidFill>
                    <a:srgbClr val="594C74"/>
                  </a:solidFill>
                  <a:latin typeface="Milk Tea Font TH Bold"/>
                  <a:ea typeface="Milk Tea Font TH Bold"/>
                  <a:cs typeface="Milk Tea Font TH Bold"/>
                  <a:sym typeface="Milk Tea Font TH Bold"/>
                </a:rPr>
                <a:t>กิจกรรมดำเนินงาน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8010" y="350128"/>
              <a:ext cx="3528700" cy="23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55"/>
                </a:lnSpc>
              </a:pPr>
              <a:r>
                <a:rPr lang="en-US" sz="1039" u="sng">
                  <a:solidFill>
                    <a:srgbClr val="4B4B5A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ต้นน้ำ 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821" y="582836"/>
              <a:ext cx="3657114" cy="95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0"/>
                </a:lnSpc>
              </a:pPr>
              <a:r>
                <a:rPr lang="en-US" sz="991" spc="-2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2665" y="1556152"/>
              <a:ext cx="3528700" cy="23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55"/>
                </a:lnSpc>
              </a:pPr>
              <a:r>
                <a:rPr lang="en-US" sz="1039" u="sng">
                  <a:solidFill>
                    <a:srgbClr val="4B4B5A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กลางน้ำ 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7606" y="1811048"/>
              <a:ext cx="3657114" cy="95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0"/>
                </a:lnSpc>
              </a:pPr>
              <a:r>
                <a:rPr lang="en-US" sz="991" spc="-2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63210" y="2784364"/>
              <a:ext cx="3528700" cy="23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55"/>
                </a:lnSpc>
              </a:pPr>
              <a:r>
                <a:rPr lang="en-US" sz="1039" u="sng">
                  <a:solidFill>
                    <a:srgbClr val="4B4B5A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ปลายน้ำ 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821" y="3067460"/>
              <a:ext cx="3657114" cy="95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0"/>
                </a:lnSpc>
              </a:pPr>
              <a:r>
                <a:rPr lang="en-US" sz="991" spc="-2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376650" y="4210606"/>
            <a:ext cx="3915962" cy="1493621"/>
            <a:chOff x="0" y="-19050"/>
            <a:chExt cx="5221282" cy="1991494"/>
          </a:xfrm>
        </p:grpSpPr>
        <p:sp>
          <p:nvSpPr>
            <p:cNvPr id="45" name="TextBox 45"/>
            <p:cNvSpPr txBox="1"/>
            <p:nvPr/>
          </p:nvSpPr>
          <p:spPr>
            <a:xfrm>
              <a:off x="275495" y="330969"/>
              <a:ext cx="4945787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50"/>
                </a:lnSpc>
              </a:pP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ปัจจัยน</a:t>
              </a:r>
              <a:r>
                <a:rPr lang="th-TH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ำ</a:t>
              </a: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เข้า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(Input)...........................................................................................................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กระบวนการ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(Process)......................................................................................................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ผลผลิต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(Output)................................................................................................................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ผลลัพธ์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(Outcome)............................................................................................................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ผลกระทบ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(Impact)...........................................................................................................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SROI ...................................................................................................................................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275494" y="-19050"/>
              <a:ext cx="4481461" cy="258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51"/>
                </a:lnSpc>
              </a:pPr>
              <a:r>
                <a:rPr lang="en-US" sz="1179" spc="-88">
                  <a:solidFill>
                    <a:srgbClr val="594C74"/>
                  </a:solidFill>
                  <a:latin typeface="Milk Tea Font TH Bold"/>
                  <a:ea typeface="Milk Tea Font TH Bold"/>
                  <a:cs typeface="Milk Tea Font TH Bold"/>
                  <a:sym typeface="Milk Tea Font TH Bold"/>
                </a:rPr>
                <a:t>โครงการต่อเนื่อง </a:t>
              </a: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0" y="73915"/>
              <a:ext cx="173475" cy="165522"/>
              <a:chOff x="0" y="0"/>
              <a:chExt cx="6655074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655074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655074" h="6350000">
                    <a:moveTo>
                      <a:pt x="3327537" y="0"/>
                    </a:moveTo>
                    <a:cubicBezTo>
                      <a:pt x="1489789" y="0"/>
                      <a:pt x="0" y="1421496"/>
                      <a:pt x="0" y="3175000"/>
                    </a:cubicBezTo>
                    <a:cubicBezTo>
                      <a:pt x="0" y="4928504"/>
                      <a:pt x="1489789" y="6350000"/>
                      <a:pt x="3327537" y="6350000"/>
                    </a:cubicBezTo>
                    <a:cubicBezTo>
                      <a:pt x="5165285" y="6350000"/>
                      <a:pt x="6655074" y="4928504"/>
                      <a:pt x="6655074" y="3175000"/>
                    </a:cubicBezTo>
                    <a:cubicBezTo>
                      <a:pt x="6655074" y="1421496"/>
                      <a:pt x="5165285" y="0"/>
                      <a:pt x="332753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0628D">
                      <a:alpha val="100000"/>
                    </a:srgbClr>
                  </a:gs>
                  <a:gs pos="100000">
                    <a:srgbClr val="CCC1F2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49" name="AutoShape 49"/>
            <p:cNvSpPr/>
            <p:nvPr/>
          </p:nvSpPr>
          <p:spPr>
            <a:xfrm flipH="1" flipV="1">
              <a:off x="81133" y="327759"/>
              <a:ext cx="2304" cy="1460150"/>
            </a:xfrm>
            <a:prstGeom prst="line">
              <a:avLst/>
            </a:prstGeom>
            <a:ln w="12700" cap="flat">
              <a:solidFill>
                <a:srgbClr val="4B4B5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378435" y="5716927"/>
            <a:ext cx="3914175" cy="2938540"/>
            <a:chOff x="0" y="-19050"/>
            <a:chExt cx="5218900" cy="3918053"/>
          </a:xfrm>
        </p:grpSpPr>
        <p:sp>
          <p:nvSpPr>
            <p:cNvPr id="51" name="TextBox 51"/>
            <p:cNvSpPr txBox="1"/>
            <p:nvPr/>
          </p:nvSpPr>
          <p:spPr>
            <a:xfrm>
              <a:off x="304259" y="-19050"/>
              <a:ext cx="4453240" cy="258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51"/>
                </a:lnSpc>
              </a:pPr>
              <a:r>
                <a:rPr lang="en-US" sz="1179" spc="-88">
                  <a:solidFill>
                    <a:srgbClr val="584B73"/>
                  </a:solidFill>
                  <a:latin typeface="Milk Tea Font TH Bold"/>
                  <a:ea typeface="Milk Tea Font TH Bold"/>
                  <a:cs typeface="Milk Tea Font TH Bold"/>
                  <a:sym typeface="Milk Tea Font TH Bold"/>
                </a:rPr>
                <a:t>โครงการใหม่  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304259" y="433112"/>
              <a:ext cx="4914641" cy="328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50"/>
                </a:lnSpc>
              </a:pP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ปัจจัยนำเข้า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(Input)...........................................................................................................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กระบวนการ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(Process)......................................................................................................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ผลผลิต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(Output)................................................................................................................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ผลลัrธ์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(Outcome).............................................................................................................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      - </a:t>
              </a: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เชิงปริมาณ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...........................................................................................................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      - </a:t>
              </a: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เชิงคุณภาพ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............................................................................................................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ผลกระทบ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(Impact)...........................................................................................................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      - </a:t>
              </a: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ด้านเศรษฐกิจ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.......................................................................................................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      - </a:t>
              </a: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ด้านสังคม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..............................................................................................................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      - </a:t>
              </a: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ด้านการศึกษา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......................................................................................................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      - </a:t>
              </a:r>
              <a:r>
                <a:rPr lang="en-US" sz="1250" dirty="0" err="1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ด้านสิงแวดล้อม</a:t>
              </a: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 ....................................................................................................</a:t>
              </a:r>
            </a:p>
            <a:p>
              <a:pPr algn="l">
                <a:lnSpc>
                  <a:spcPts val="1550"/>
                </a:lnSpc>
              </a:pPr>
              <a:r>
                <a:rPr lang="en-US" sz="1250" dirty="0">
                  <a:solidFill>
                    <a:srgbClr val="4B4B5A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SROI ................................................................................................................................</a:t>
              </a: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0" y="40696"/>
              <a:ext cx="172382" cy="165522"/>
              <a:chOff x="0" y="0"/>
              <a:chExt cx="6613165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6131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613165" h="6350000">
                    <a:moveTo>
                      <a:pt x="3306583" y="0"/>
                    </a:moveTo>
                    <a:cubicBezTo>
                      <a:pt x="1480407" y="0"/>
                      <a:pt x="0" y="1421496"/>
                      <a:pt x="0" y="3175000"/>
                    </a:cubicBezTo>
                    <a:cubicBezTo>
                      <a:pt x="0" y="4928504"/>
                      <a:pt x="1480407" y="6350000"/>
                      <a:pt x="3306583" y="6350000"/>
                    </a:cubicBezTo>
                    <a:cubicBezTo>
                      <a:pt x="5132758" y="6350000"/>
                      <a:pt x="6613165" y="4928504"/>
                      <a:pt x="6613165" y="3175000"/>
                    </a:cubicBezTo>
                    <a:cubicBezTo>
                      <a:pt x="6613165" y="1421496"/>
                      <a:pt x="5132758" y="0"/>
                      <a:pt x="330658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0628D">
                      <a:alpha val="100000"/>
                    </a:srgbClr>
                  </a:gs>
                  <a:gs pos="100000">
                    <a:srgbClr val="CCC1F2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55" name="AutoShape 55"/>
            <p:cNvSpPr/>
            <p:nvPr/>
          </p:nvSpPr>
          <p:spPr>
            <a:xfrm flipH="1" flipV="1">
              <a:off x="109978" y="472987"/>
              <a:ext cx="28994" cy="3426016"/>
            </a:xfrm>
            <a:prstGeom prst="line">
              <a:avLst/>
            </a:prstGeom>
            <a:ln w="12700" cap="flat">
              <a:solidFill>
                <a:srgbClr val="4B4B5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6" name="Freeform 56"/>
          <p:cNvSpPr/>
          <p:nvPr/>
        </p:nvSpPr>
        <p:spPr>
          <a:xfrm>
            <a:off x="4386527" y="-67985"/>
            <a:ext cx="1697201" cy="1163354"/>
          </a:xfrm>
          <a:custGeom>
            <a:avLst/>
            <a:gdLst/>
            <a:ahLst/>
            <a:cxnLst/>
            <a:rect l="l" t="t" r="r" b="b"/>
            <a:pathLst>
              <a:path w="1697201" h="1163354">
                <a:moveTo>
                  <a:pt x="0" y="0"/>
                </a:moveTo>
                <a:lnTo>
                  <a:pt x="1697201" y="0"/>
                </a:lnTo>
                <a:lnTo>
                  <a:pt x="1697201" y="1163354"/>
                </a:lnTo>
                <a:lnTo>
                  <a:pt x="0" y="11633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grpSp>
        <p:nvGrpSpPr>
          <p:cNvPr id="57" name="Group 57"/>
          <p:cNvGrpSpPr/>
          <p:nvPr/>
        </p:nvGrpSpPr>
        <p:grpSpPr>
          <a:xfrm>
            <a:off x="3609971" y="9428529"/>
            <a:ext cx="3298691" cy="888291"/>
            <a:chOff x="0" y="204256"/>
            <a:chExt cx="4398255" cy="1184388"/>
          </a:xfrm>
        </p:grpSpPr>
        <p:sp>
          <p:nvSpPr>
            <p:cNvPr id="58" name="Freeform 58"/>
            <p:cNvSpPr/>
            <p:nvPr/>
          </p:nvSpPr>
          <p:spPr>
            <a:xfrm>
              <a:off x="5921" y="268955"/>
              <a:ext cx="202627" cy="202627"/>
            </a:xfrm>
            <a:custGeom>
              <a:avLst/>
              <a:gdLst/>
              <a:ahLst/>
              <a:cxnLst/>
              <a:rect l="l" t="t" r="r" b="b"/>
              <a:pathLst>
                <a:path w="202627" h="202627">
                  <a:moveTo>
                    <a:pt x="0" y="0"/>
                  </a:moveTo>
                  <a:lnTo>
                    <a:pt x="202627" y="0"/>
                  </a:lnTo>
                  <a:lnTo>
                    <a:pt x="202627" y="202627"/>
                  </a:lnTo>
                  <a:lnTo>
                    <a:pt x="0" y="202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9796" y="897516"/>
              <a:ext cx="198752" cy="198752"/>
            </a:xfrm>
            <a:custGeom>
              <a:avLst/>
              <a:gdLst/>
              <a:ahLst/>
              <a:cxnLst/>
              <a:rect l="l" t="t" r="r" b="b"/>
              <a:pathLst>
                <a:path w="198752" h="198752">
                  <a:moveTo>
                    <a:pt x="0" y="0"/>
                  </a:moveTo>
                  <a:lnTo>
                    <a:pt x="198752" y="0"/>
                  </a:lnTo>
                  <a:lnTo>
                    <a:pt x="198752" y="198752"/>
                  </a:lnTo>
                  <a:lnTo>
                    <a:pt x="0" y="198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0" y="592544"/>
              <a:ext cx="214470" cy="219013"/>
            </a:xfrm>
            <a:custGeom>
              <a:avLst/>
              <a:gdLst/>
              <a:ahLst/>
              <a:cxnLst/>
              <a:rect l="l" t="t" r="r" b="b"/>
              <a:pathLst>
                <a:path w="214470" h="219013">
                  <a:moveTo>
                    <a:pt x="0" y="0"/>
                  </a:moveTo>
                  <a:lnTo>
                    <a:pt x="214470" y="0"/>
                  </a:lnTo>
                  <a:lnTo>
                    <a:pt x="214470" y="219013"/>
                  </a:lnTo>
                  <a:lnTo>
                    <a:pt x="0" y="219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0" y="1180096"/>
              <a:ext cx="208548" cy="208548"/>
            </a:xfrm>
            <a:custGeom>
              <a:avLst/>
              <a:gdLst/>
              <a:ahLst/>
              <a:cxnLst/>
              <a:rect l="l" t="t" r="r" b="b"/>
              <a:pathLst>
                <a:path w="208548" h="208548">
                  <a:moveTo>
                    <a:pt x="0" y="0"/>
                  </a:moveTo>
                  <a:lnTo>
                    <a:pt x="208548" y="0"/>
                  </a:lnTo>
                  <a:lnTo>
                    <a:pt x="208548" y="208549"/>
                  </a:lnTo>
                  <a:lnTo>
                    <a:pt x="0" y="208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63388" y="515836"/>
              <a:ext cx="3986366" cy="259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50"/>
                </a:lnSpc>
              </a:pPr>
              <a:r>
                <a:rPr lang="en-US" sz="1108" dirty="0" err="1">
                  <a:solidFill>
                    <a:srgbClr val="000000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หน่วยงาน</a:t>
              </a:r>
              <a:r>
                <a:rPr lang="en-US" sz="1108" dirty="0">
                  <a:solidFill>
                    <a:srgbClr val="000000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........................................................................................................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345920" y="204256"/>
              <a:ext cx="3986366" cy="307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50"/>
                </a:lnSpc>
              </a:pPr>
              <a:r>
                <a:rPr lang="en-US" sz="1108" dirty="0" err="1">
                  <a:solidFill>
                    <a:srgbClr val="000000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ผู้เสนอโครงการ</a:t>
              </a:r>
              <a:r>
                <a:rPr lang="en-US" sz="1108" dirty="0">
                  <a:solidFill>
                    <a:srgbClr val="000000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..................................................................................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411890" y="859416"/>
              <a:ext cx="3986365" cy="259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50"/>
                </a:lnSpc>
              </a:pPr>
              <a:r>
                <a:rPr lang="en-US" sz="1108" dirty="0" err="1">
                  <a:solidFill>
                    <a:srgbClr val="000000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เบอร์โทรติดต่อ</a:t>
              </a:r>
              <a:r>
                <a:rPr lang="en-US" sz="1108" dirty="0">
                  <a:solidFill>
                    <a:srgbClr val="000000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..................................................................................................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411890" y="1125258"/>
              <a:ext cx="3986365" cy="259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50"/>
                </a:lnSpc>
              </a:pPr>
              <a:r>
                <a:rPr lang="en-US" sz="1108">
                  <a:solidFill>
                    <a:srgbClr val="000000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E - mail ..........................................................................................................</a:t>
              </a:r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1390438" y="726524"/>
            <a:ext cx="5789828" cy="27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83"/>
              </a:lnSpc>
            </a:pPr>
            <a:r>
              <a:rPr lang="en-US" sz="1962" spc="-115" dirty="0" err="1">
                <a:solidFill>
                  <a:srgbClr val="000000"/>
                </a:solidFill>
                <a:latin typeface="Amiko TH"/>
                <a:ea typeface="Amiko TH"/>
                <a:cs typeface="Amiko TH"/>
                <a:sym typeface="Amiko TH"/>
              </a:rPr>
              <a:t>ชื่อโครงการ</a:t>
            </a:r>
            <a:r>
              <a:rPr lang="en-US" sz="1962" spc="-115" dirty="0">
                <a:solidFill>
                  <a:srgbClr val="000000"/>
                </a:solidFill>
                <a:latin typeface="Amiko TH"/>
                <a:ea typeface="Amiko TH"/>
                <a:cs typeface="Amiko TH"/>
                <a:sym typeface="Amiko TH"/>
              </a:rPr>
              <a:t>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68" name="Freeform 68"/>
          <p:cNvSpPr/>
          <p:nvPr/>
        </p:nvSpPr>
        <p:spPr>
          <a:xfrm flipH="1">
            <a:off x="6355447" y="870794"/>
            <a:ext cx="1204553" cy="1055627"/>
          </a:xfrm>
          <a:custGeom>
            <a:avLst/>
            <a:gdLst/>
            <a:ahLst/>
            <a:cxnLst/>
            <a:rect l="l" t="t" r="r" b="b"/>
            <a:pathLst>
              <a:path w="1204553" h="1055627">
                <a:moveTo>
                  <a:pt x="1204553" y="0"/>
                </a:moveTo>
                <a:lnTo>
                  <a:pt x="0" y="0"/>
                </a:lnTo>
                <a:lnTo>
                  <a:pt x="0" y="1055627"/>
                </a:lnTo>
                <a:lnTo>
                  <a:pt x="1204553" y="1055627"/>
                </a:lnTo>
                <a:lnTo>
                  <a:pt x="120455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69" name="Freeform 69"/>
          <p:cNvSpPr/>
          <p:nvPr/>
        </p:nvSpPr>
        <p:spPr>
          <a:xfrm>
            <a:off x="4191827" y="4501529"/>
            <a:ext cx="3024000" cy="3217021"/>
          </a:xfrm>
          <a:custGeom>
            <a:avLst/>
            <a:gdLst/>
            <a:ahLst/>
            <a:cxnLst/>
            <a:rect l="l" t="t" r="r" b="b"/>
            <a:pathLst>
              <a:path w="3024000" h="3217021">
                <a:moveTo>
                  <a:pt x="0" y="0"/>
                </a:moveTo>
                <a:lnTo>
                  <a:pt x="3024000" y="0"/>
                </a:lnTo>
                <a:lnTo>
                  <a:pt x="3024000" y="3217021"/>
                </a:lnTo>
                <a:lnTo>
                  <a:pt x="0" y="3217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70" name="TextBox 70"/>
          <p:cNvSpPr txBox="1"/>
          <p:nvPr/>
        </p:nvSpPr>
        <p:spPr>
          <a:xfrm>
            <a:off x="2978324" y="2844023"/>
            <a:ext cx="1304555" cy="17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b="1" dirty="0" err="1">
                <a:solidFill>
                  <a:schemeClr val="bg1"/>
                </a:solidFill>
                <a:latin typeface="Garet Bold"/>
                <a:ea typeface="Garet Bold"/>
                <a:cs typeface="Garet Bold"/>
                <a:sym typeface="Garet Bold"/>
              </a:rPr>
              <a:t>หน่วยงานภาคีเครือข่าย</a:t>
            </a:r>
            <a:endParaRPr lang="en-US" sz="999" b="1" dirty="0">
              <a:solidFill>
                <a:schemeClr val="bg1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2886739" y="1741529"/>
            <a:ext cx="1320836" cy="17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2"/>
              </a:lnSpc>
            </a:pPr>
            <a:r>
              <a:rPr lang="en-US" sz="1008" b="1" dirty="0" err="1">
                <a:solidFill>
                  <a:schemeClr val="bg1"/>
                </a:solidFill>
                <a:latin typeface="Garet Bold"/>
                <a:ea typeface="Garet Bold"/>
                <a:cs typeface="Garet Bold"/>
                <a:sym typeface="Garet Bold"/>
              </a:rPr>
              <a:t>ระยะเวลาดำเนินงาน</a:t>
            </a:r>
            <a:endParaRPr lang="en-US" sz="1008" b="1" dirty="0">
              <a:solidFill>
                <a:schemeClr val="bg1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376650" y="2050264"/>
            <a:ext cx="4654354" cy="18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899" lvl="1" indent="-107950" algn="l">
              <a:lnSpc>
                <a:spcPts val="1429"/>
              </a:lnSpc>
              <a:buFont typeface="Arial"/>
              <a:buChar char="•"/>
            </a:pPr>
            <a:r>
              <a:rPr lang="en-US" sz="999" spc="30" dirty="0">
                <a:solidFill>
                  <a:srgbClr val="594C74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(</a:t>
            </a:r>
            <a:r>
              <a:rPr lang="en-US" sz="999" spc="30" dirty="0" err="1">
                <a:solidFill>
                  <a:srgbClr val="594C74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วัน</a:t>
            </a:r>
            <a:r>
              <a:rPr lang="en-US" sz="999" spc="30" dirty="0">
                <a:solidFill>
                  <a:srgbClr val="594C74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).....................................</a:t>
            </a:r>
            <a:r>
              <a:rPr lang="en-US" sz="999" spc="30" dirty="0" err="1">
                <a:solidFill>
                  <a:srgbClr val="594C74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เร</a:t>
            </a:r>
            <a:r>
              <a:rPr lang="th-TH" sz="999" spc="30" dirty="0" err="1">
                <a:solidFill>
                  <a:srgbClr val="594C74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ิ่ม</a:t>
            </a:r>
            <a:r>
              <a:rPr lang="en-US" sz="999" spc="30" dirty="0" err="1">
                <a:solidFill>
                  <a:srgbClr val="594C74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ต้น</a:t>
            </a:r>
            <a:r>
              <a:rPr lang="en-US" sz="999" spc="30" dirty="0">
                <a:solidFill>
                  <a:srgbClr val="594C74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.......................................(</a:t>
            </a:r>
            <a:r>
              <a:rPr lang="en-US" sz="999" spc="30" dirty="0" err="1">
                <a:solidFill>
                  <a:srgbClr val="594C74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สิ้นสุด</a:t>
            </a:r>
            <a:r>
              <a:rPr lang="en-US" sz="999" spc="30" dirty="0">
                <a:solidFill>
                  <a:srgbClr val="594C74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)...................................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206074" y="82650"/>
            <a:ext cx="2298745" cy="12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1"/>
              </a:lnSpc>
            </a:pPr>
            <a:r>
              <a:rPr lang="en-US" sz="1021" spc="-79">
                <a:solidFill>
                  <a:srgbClr val="000000"/>
                </a:solidFill>
                <a:latin typeface="Milk Tea Font TH Bold"/>
                <a:ea typeface="Milk Tea Font TH Bold"/>
                <a:cs typeface="Milk Tea Font TH Bold"/>
                <a:sym typeface="Milk Tea Font TH Bold"/>
              </a:rPr>
              <a:t>    ONE PAGE   เสนอโครงการ  สำนักงานอธิการบดี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46812" y="1346560"/>
            <a:ext cx="2317504" cy="326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9"/>
              </a:lnSpc>
            </a:pPr>
            <a:r>
              <a:rPr lang="en-US" sz="1178" spc="-75">
                <a:solidFill>
                  <a:srgbClr val="594C74"/>
                </a:solidFill>
                <a:latin typeface="Milk Tea Font TH Bold"/>
                <a:ea typeface="Milk Tea Font TH Bold"/>
                <a:cs typeface="Milk Tea Font TH Bold"/>
                <a:sym typeface="Milk Tea Font TH Bold"/>
              </a:rPr>
              <a:t>ความสอดคล้องกับแผนปฏิบัติราชการ </a:t>
            </a:r>
          </a:p>
          <a:p>
            <a:pPr algn="ctr">
              <a:lnSpc>
                <a:spcPts val="1319"/>
              </a:lnSpc>
            </a:pPr>
            <a:r>
              <a:rPr lang="en-US" sz="1178" spc="-75">
                <a:solidFill>
                  <a:srgbClr val="594C74"/>
                </a:solidFill>
                <a:latin typeface="Milk Tea Font TH Bold"/>
                <a:ea typeface="Milk Tea Font TH Bold"/>
                <a:cs typeface="Milk Tea Font TH Bold"/>
                <a:sym typeface="Milk Tea Font TH Bold"/>
              </a:rPr>
              <a:t>มหาวิทยาลัยราชภัฏมหาสารคาม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86480" y="1705792"/>
            <a:ext cx="2858128" cy="54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7"/>
              </a:lnSpc>
            </a:pPr>
            <a:r>
              <a:rPr lang="en-US" sz="1048" dirty="0" err="1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ประเด็นยุทธศาสตร์</a:t>
            </a:r>
            <a:r>
              <a:rPr lang="en-US" sz="1048" dirty="0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..........................................................................................</a:t>
            </a:r>
          </a:p>
          <a:p>
            <a:pPr algn="l">
              <a:lnSpc>
                <a:spcPts val="1467"/>
              </a:lnSpc>
            </a:pPr>
            <a:r>
              <a:rPr lang="en-US" sz="1048" dirty="0" err="1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เป้าประสงค์</a:t>
            </a:r>
            <a:r>
              <a:rPr lang="en-US" sz="1048" dirty="0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......................................................................................................</a:t>
            </a:r>
          </a:p>
          <a:p>
            <a:pPr algn="l">
              <a:lnSpc>
                <a:spcPts val="1467"/>
              </a:lnSpc>
            </a:pPr>
            <a:r>
              <a:rPr lang="en-US" sz="1048" dirty="0" err="1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ตัวชี้วัด</a:t>
            </a:r>
            <a:r>
              <a:rPr lang="en-US" sz="1048" dirty="0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3376650" y="2225957"/>
            <a:ext cx="2536371" cy="248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4"/>
              </a:lnSpc>
            </a:pPr>
            <a:r>
              <a:rPr lang="en-US" sz="1179" spc="-128" dirty="0" err="1">
                <a:solidFill>
                  <a:schemeClr val="accent4">
                    <a:lumMod val="75000"/>
                  </a:schemeClr>
                </a:solidFill>
                <a:latin typeface="Milk Tea Font TH Bold"/>
                <a:ea typeface="Milk Tea Font TH Bold"/>
                <a:cs typeface="Milk Tea Font TH Bold"/>
                <a:sym typeface="Milk Tea Font TH Bold"/>
              </a:rPr>
              <a:t>งบประมาณที่เสนอขอรับจัดสรร</a:t>
            </a:r>
            <a:endParaRPr lang="en-US" sz="1179" spc="-128" dirty="0">
              <a:solidFill>
                <a:schemeClr val="accent4">
                  <a:lumMod val="75000"/>
                </a:schemeClr>
              </a:solidFill>
              <a:latin typeface="Milk Tea Font TH Bold"/>
              <a:ea typeface="Milk Tea Font TH Bold"/>
              <a:cs typeface="Milk Tea Font TH Bold"/>
              <a:sym typeface="Milk Tea Font TH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3480334" y="3178062"/>
            <a:ext cx="3758192" cy="32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9"/>
              </a:lnSpc>
            </a:pPr>
            <a:r>
              <a:rPr lang="en-US" sz="1048" dirty="0" err="1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หน่วยงานภายใน</a:t>
            </a:r>
            <a:r>
              <a:rPr lang="en-US" sz="1048" dirty="0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.......................................................................................................................................</a:t>
            </a:r>
          </a:p>
          <a:p>
            <a:pPr algn="l">
              <a:lnSpc>
                <a:spcPts val="1299"/>
              </a:lnSpc>
            </a:pPr>
            <a:r>
              <a:rPr lang="en-US" sz="1048" dirty="0" err="1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หน่วยงานภายนอก</a:t>
            </a:r>
            <a:r>
              <a:rPr lang="en-US" sz="1048" dirty="0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....................................................................................................................................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943793" y="3917332"/>
            <a:ext cx="1529087" cy="17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b="1" dirty="0" err="1">
                <a:solidFill>
                  <a:schemeClr val="bg1"/>
                </a:solidFill>
                <a:latin typeface="Garet Bold"/>
                <a:ea typeface="Garet Bold"/>
                <a:cs typeface="Garet Bold"/>
                <a:sym typeface="Garet Bold"/>
              </a:rPr>
              <a:t>เป้าหมายผลการดำเนินงาน</a:t>
            </a:r>
            <a:endParaRPr lang="en-US" sz="999" b="1" dirty="0">
              <a:solidFill>
                <a:schemeClr val="bg1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79" name="Freeform 79"/>
          <p:cNvSpPr/>
          <p:nvPr/>
        </p:nvSpPr>
        <p:spPr>
          <a:xfrm>
            <a:off x="-281763" y="-230491"/>
            <a:ext cx="1966098" cy="1889674"/>
          </a:xfrm>
          <a:custGeom>
            <a:avLst/>
            <a:gdLst/>
            <a:ahLst/>
            <a:cxnLst/>
            <a:rect l="l" t="t" r="r" b="b"/>
            <a:pathLst>
              <a:path w="1966098" h="1966098">
                <a:moveTo>
                  <a:pt x="0" y="0"/>
                </a:moveTo>
                <a:lnTo>
                  <a:pt x="1966098" y="0"/>
                </a:lnTo>
                <a:lnTo>
                  <a:pt x="1966098" y="1966097"/>
                </a:lnTo>
                <a:lnTo>
                  <a:pt x="0" y="196609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80" name="TextBox 80"/>
          <p:cNvSpPr txBox="1"/>
          <p:nvPr/>
        </p:nvSpPr>
        <p:spPr>
          <a:xfrm>
            <a:off x="147436" y="2880698"/>
            <a:ext cx="2858128" cy="90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7"/>
              </a:lnSpc>
            </a:pPr>
            <a:r>
              <a:rPr lang="en-US" sz="1048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ประเด็นยุทธศาสตร์ ..........................................................................................</a:t>
            </a:r>
          </a:p>
          <a:p>
            <a:pPr algn="l">
              <a:lnSpc>
                <a:spcPts val="1467"/>
              </a:lnSpc>
            </a:pPr>
            <a:r>
              <a:rPr lang="en-US" sz="1048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เป้าประสงค์ ......................................................................................................</a:t>
            </a:r>
          </a:p>
          <a:p>
            <a:pPr algn="l">
              <a:lnSpc>
                <a:spcPts val="1467"/>
              </a:lnSpc>
            </a:pPr>
            <a:r>
              <a:rPr lang="en-US" sz="1048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กลยุทธ์ .............................................................................................................</a:t>
            </a:r>
          </a:p>
          <a:p>
            <a:pPr algn="l">
              <a:lnSpc>
                <a:spcPts val="1467"/>
              </a:lnSpc>
            </a:pPr>
            <a:r>
              <a:rPr lang="en-US" sz="1048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ตัวชี้วัด  .............................................................................................................</a:t>
            </a:r>
          </a:p>
          <a:p>
            <a:pPr algn="l">
              <a:lnSpc>
                <a:spcPts val="1467"/>
              </a:lnSpc>
            </a:pPr>
            <a:r>
              <a:rPr lang="en-US" sz="1048">
                <a:solidFill>
                  <a:srgbClr val="4B4B5A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โครงการหลัก.....................................................................................................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89834" y="2551521"/>
            <a:ext cx="2317504" cy="326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9"/>
              </a:lnSpc>
            </a:pPr>
            <a:r>
              <a:rPr lang="en-US" sz="1178" spc="-75">
                <a:solidFill>
                  <a:srgbClr val="594C74"/>
                </a:solidFill>
                <a:latin typeface="Milk Tea Font TH Bold"/>
                <a:ea typeface="Milk Tea Font TH Bold"/>
                <a:cs typeface="Milk Tea Font TH Bold"/>
                <a:sym typeface="Milk Tea Font TH Bold"/>
              </a:rPr>
              <a:t>ความสอดคล้องกับแผนปฏิบัติราชการ </a:t>
            </a:r>
          </a:p>
          <a:p>
            <a:pPr algn="ctr">
              <a:lnSpc>
                <a:spcPts val="1319"/>
              </a:lnSpc>
            </a:pPr>
            <a:r>
              <a:rPr lang="en-US" sz="1178" spc="-75">
                <a:solidFill>
                  <a:srgbClr val="594C74"/>
                </a:solidFill>
                <a:latin typeface="Milk Tea Font TH Bold"/>
                <a:ea typeface="Milk Tea Font TH Bold"/>
                <a:cs typeface="Milk Tea Font TH Bold"/>
                <a:sym typeface="Milk Tea Font TH Bold"/>
              </a:rPr>
              <a:t>สำนักงานอธิการบดี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94696" y="2494371"/>
            <a:ext cx="2910868" cy="1457883"/>
            <a:chOff x="0" y="0"/>
            <a:chExt cx="1043189" cy="522472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043189" cy="522472"/>
            </a:xfrm>
            <a:custGeom>
              <a:avLst/>
              <a:gdLst/>
              <a:ahLst/>
              <a:cxnLst/>
              <a:rect l="l" t="t" r="r" b="b"/>
              <a:pathLst>
                <a:path w="1043189" h="522472">
                  <a:moveTo>
                    <a:pt x="98407" y="0"/>
                  </a:moveTo>
                  <a:lnTo>
                    <a:pt x="944782" y="0"/>
                  </a:lnTo>
                  <a:cubicBezTo>
                    <a:pt x="970881" y="0"/>
                    <a:pt x="995912" y="10368"/>
                    <a:pt x="1014367" y="28823"/>
                  </a:cubicBezTo>
                  <a:cubicBezTo>
                    <a:pt x="1032822" y="47278"/>
                    <a:pt x="1043189" y="72308"/>
                    <a:pt x="1043189" y="98407"/>
                  </a:cubicBezTo>
                  <a:lnTo>
                    <a:pt x="1043189" y="424065"/>
                  </a:lnTo>
                  <a:cubicBezTo>
                    <a:pt x="1043189" y="450164"/>
                    <a:pt x="1032822" y="475195"/>
                    <a:pt x="1014367" y="493650"/>
                  </a:cubicBezTo>
                  <a:cubicBezTo>
                    <a:pt x="995912" y="512105"/>
                    <a:pt x="970881" y="522472"/>
                    <a:pt x="944782" y="522472"/>
                  </a:cubicBezTo>
                  <a:lnTo>
                    <a:pt x="98407" y="522472"/>
                  </a:lnTo>
                  <a:cubicBezTo>
                    <a:pt x="72308" y="522472"/>
                    <a:pt x="47278" y="512105"/>
                    <a:pt x="28823" y="493650"/>
                  </a:cubicBezTo>
                  <a:cubicBezTo>
                    <a:pt x="10368" y="475195"/>
                    <a:pt x="0" y="450164"/>
                    <a:pt x="0" y="424065"/>
                  </a:cubicBezTo>
                  <a:lnTo>
                    <a:pt x="0" y="98407"/>
                  </a:lnTo>
                  <a:cubicBezTo>
                    <a:pt x="0" y="72308"/>
                    <a:pt x="10368" y="47278"/>
                    <a:pt x="28823" y="28823"/>
                  </a:cubicBezTo>
                  <a:cubicBezTo>
                    <a:pt x="47278" y="10368"/>
                    <a:pt x="72308" y="0"/>
                    <a:pt x="9840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0628D">
                    <a:alpha val="23000"/>
                  </a:srgbClr>
                </a:gs>
                <a:gs pos="100000">
                  <a:srgbClr val="CCC1F2">
                    <a:alpha val="23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28575"/>
              <a:ext cx="1043189" cy="551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3480334" y="2418171"/>
            <a:ext cx="3724646" cy="25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4"/>
              </a:lnSpc>
            </a:pPr>
            <a:r>
              <a:rPr lang="en-US" sz="1179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</a:t>
            </a:r>
            <a:r>
              <a:rPr lang="en-US" sz="1179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........................................................................................................</a:t>
            </a:r>
            <a:r>
              <a:rPr lang="en-US" sz="1179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บาท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234</Words>
  <Application>Microsoft Office PowerPoint</Application>
  <PresentationFormat>กำหนดเอง</PresentationFormat>
  <Paragraphs>65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0" baseType="lpstr">
      <vt:lpstr>Milk Tea Font TH Bold</vt:lpstr>
      <vt:lpstr>Garet Bold</vt:lpstr>
      <vt:lpstr>Arial</vt:lpstr>
      <vt:lpstr>Calibri</vt:lpstr>
      <vt:lpstr>Th Sarabun New</vt:lpstr>
      <vt:lpstr>Montserrat Light</vt:lpstr>
      <vt:lpstr>Th Sarabun New Bold</vt:lpstr>
      <vt:lpstr>Amiko TH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Shawn Garcia</dc:title>
  <cp:lastModifiedBy>nanthana rattanamueang</cp:lastModifiedBy>
  <cp:revision>8</cp:revision>
  <cp:lastPrinted>2024-08-26T04:39:12Z</cp:lastPrinted>
  <dcterms:created xsi:type="dcterms:W3CDTF">2006-08-16T00:00:00Z</dcterms:created>
  <dcterms:modified xsi:type="dcterms:W3CDTF">2024-08-26T07:04:31Z</dcterms:modified>
  <dc:identifier>DAGOQinQfz8</dc:identifier>
</cp:coreProperties>
</file>